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330" r:id="rId2"/>
    <p:sldId id="376" r:id="rId3"/>
    <p:sldId id="406" r:id="rId4"/>
    <p:sldId id="394" r:id="rId5"/>
    <p:sldId id="397" r:id="rId6"/>
    <p:sldId id="391" r:id="rId7"/>
    <p:sldId id="400" r:id="rId8"/>
    <p:sldId id="403" r:id="rId9"/>
    <p:sldId id="401" r:id="rId10"/>
    <p:sldId id="411" r:id="rId11"/>
    <p:sldId id="407" r:id="rId12"/>
    <p:sldId id="408" r:id="rId13"/>
    <p:sldId id="410" r:id="rId14"/>
    <p:sldId id="409" r:id="rId15"/>
    <p:sldId id="398" r:id="rId16"/>
    <p:sldId id="402" r:id="rId17"/>
    <p:sldId id="399" r:id="rId18"/>
    <p:sldId id="404" r:id="rId19"/>
    <p:sldId id="405" r:id="rId20"/>
    <p:sldId id="280" r:id="rId21"/>
  </p:sldIdLst>
  <p:sldSz cx="9144000" cy="6858000" type="screen4x3"/>
  <p:notesSz cx="6858000" cy="9144000"/>
  <p:defaultTextStyle>
    <a:defPPr>
      <a:defRPr lang="en-US"/>
    </a:defPPr>
    <a:lvl1pPr algn="l" rtl="0" fontAlgn="base">
      <a:spcBef>
        <a:spcPct val="0"/>
      </a:spcBef>
      <a:spcAft>
        <a:spcPct val="0"/>
      </a:spcAft>
      <a:defRPr sz="2400" b="1" kern="1200">
        <a:solidFill>
          <a:schemeClr val="tx1"/>
        </a:solidFill>
        <a:latin typeface="Arial" charset="0"/>
        <a:ea typeface="+mn-ea"/>
        <a:cs typeface="Arial" charset="0"/>
      </a:defRPr>
    </a:lvl1pPr>
    <a:lvl2pPr marL="457200" algn="l" rtl="0" fontAlgn="base">
      <a:spcBef>
        <a:spcPct val="0"/>
      </a:spcBef>
      <a:spcAft>
        <a:spcPct val="0"/>
      </a:spcAft>
      <a:defRPr sz="2400" b="1" kern="1200">
        <a:solidFill>
          <a:schemeClr val="tx1"/>
        </a:solidFill>
        <a:latin typeface="Arial" charset="0"/>
        <a:ea typeface="+mn-ea"/>
        <a:cs typeface="Arial" charset="0"/>
      </a:defRPr>
    </a:lvl2pPr>
    <a:lvl3pPr marL="914400" algn="l" rtl="0" fontAlgn="base">
      <a:spcBef>
        <a:spcPct val="0"/>
      </a:spcBef>
      <a:spcAft>
        <a:spcPct val="0"/>
      </a:spcAft>
      <a:defRPr sz="2400" b="1" kern="1200">
        <a:solidFill>
          <a:schemeClr val="tx1"/>
        </a:solidFill>
        <a:latin typeface="Arial" charset="0"/>
        <a:ea typeface="+mn-ea"/>
        <a:cs typeface="Arial" charset="0"/>
      </a:defRPr>
    </a:lvl3pPr>
    <a:lvl4pPr marL="1371600" algn="l" rtl="0" fontAlgn="base">
      <a:spcBef>
        <a:spcPct val="0"/>
      </a:spcBef>
      <a:spcAft>
        <a:spcPct val="0"/>
      </a:spcAft>
      <a:defRPr sz="2400" b="1" kern="1200">
        <a:solidFill>
          <a:schemeClr val="tx1"/>
        </a:solidFill>
        <a:latin typeface="Arial" charset="0"/>
        <a:ea typeface="+mn-ea"/>
        <a:cs typeface="Arial" charset="0"/>
      </a:defRPr>
    </a:lvl4pPr>
    <a:lvl5pPr marL="1828800" algn="l" rtl="0" fontAlgn="base">
      <a:spcBef>
        <a:spcPct val="0"/>
      </a:spcBef>
      <a:spcAft>
        <a:spcPct val="0"/>
      </a:spcAft>
      <a:defRPr sz="2400" b="1" kern="1200">
        <a:solidFill>
          <a:schemeClr val="tx1"/>
        </a:solidFill>
        <a:latin typeface="Arial" charset="0"/>
        <a:ea typeface="+mn-ea"/>
        <a:cs typeface="Arial" charset="0"/>
      </a:defRPr>
    </a:lvl5pPr>
    <a:lvl6pPr marL="2286000" algn="l" defTabSz="914400" rtl="0" eaLnBrk="1" latinLnBrk="0" hangingPunct="1">
      <a:defRPr sz="2400" b="1" kern="1200">
        <a:solidFill>
          <a:schemeClr val="tx1"/>
        </a:solidFill>
        <a:latin typeface="Arial" charset="0"/>
        <a:ea typeface="+mn-ea"/>
        <a:cs typeface="Arial" charset="0"/>
      </a:defRPr>
    </a:lvl6pPr>
    <a:lvl7pPr marL="2743200" algn="l" defTabSz="914400" rtl="0" eaLnBrk="1" latinLnBrk="0" hangingPunct="1">
      <a:defRPr sz="2400" b="1" kern="1200">
        <a:solidFill>
          <a:schemeClr val="tx1"/>
        </a:solidFill>
        <a:latin typeface="Arial" charset="0"/>
        <a:ea typeface="+mn-ea"/>
        <a:cs typeface="Arial" charset="0"/>
      </a:defRPr>
    </a:lvl7pPr>
    <a:lvl8pPr marL="3200400" algn="l" defTabSz="914400" rtl="0" eaLnBrk="1" latinLnBrk="0" hangingPunct="1">
      <a:defRPr sz="2400" b="1" kern="1200">
        <a:solidFill>
          <a:schemeClr val="tx1"/>
        </a:solidFill>
        <a:latin typeface="Arial" charset="0"/>
        <a:ea typeface="+mn-ea"/>
        <a:cs typeface="Arial" charset="0"/>
      </a:defRPr>
    </a:lvl8pPr>
    <a:lvl9pPr marL="3657600" algn="l" defTabSz="914400" rtl="0" eaLnBrk="1" latinLnBrk="0" hangingPunct="1">
      <a:defRPr sz="2400" b="1"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E7E7FF"/>
    <a:srgbClr val="CCCCFF"/>
    <a:srgbClr val="CCECFF"/>
    <a:srgbClr val="B4DDFF"/>
    <a:srgbClr val="B4FEE9"/>
    <a:srgbClr val="FFFF99"/>
    <a:srgbClr val="B5FBFD"/>
    <a:srgbClr val="3399FF"/>
    <a:srgbClr val="B3D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9" autoAdjust="0"/>
    <p:restoredTop sz="81675" autoAdjust="0"/>
  </p:normalViewPr>
  <p:slideViewPr>
    <p:cSldViewPr>
      <p:cViewPr>
        <p:scale>
          <a:sx n="100" d="100"/>
          <a:sy n="100" d="100"/>
        </p:scale>
        <p:origin x="-69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8" d="100"/>
          <a:sy n="88" d="100"/>
        </p:scale>
        <p:origin x="-3822"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lmcmanus47:Desktop:Guam%20:Graphs_Correlation_modified.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lmcmanus47:Desktop:Guam%20:Graphs_Correlation_modified.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lmcmanus47:Desktop:Guam%20:Graphs_Correlation_modified.xlsx" TargetMode="Externa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6.xml.rels><?xml version="1.0" encoding="UTF-8" standalone="yes"?>
<Relationships xmlns="http://schemas.openxmlformats.org/package/2006/relationships"><Relationship Id="rId1" Type="http://schemas.openxmlformats.org/officeDocument/2006/relationships/oleObject" Target="file:///C:\Users\John\Desktop\tranfers\LastMinuteDigiRun7_4_2012.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John\Desktop\tranfers\LastMinuteDigiRun7_4_2012.xlsx" TargetMode="External"/></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9.xml.rels><?xml version="1.0" encoding="UTF-8" standalone="yes"?>
<Relationships xmlns="http://schemas.openxmlformats.org/package/2006/relationships"><Relationship Id="rId1" Type="http://schemas.openxmlformats.org/officeDocument/2006/relationships/oleObject" Target="file:///C:\Users\John\Desktop\tranfers\LastMinuteDigiRun7_4_201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a:solidFill>
                <a:schemeClr val="accent6">
                  <a:lumMod val="50000"/>
                </a:schemeClr>
              </a:solidFill>
            </a:ln>
          </c:spPr>
          <c:marker>
            <c:symbol val="none"/>
          </c:marker>
          <c:xVal>
            <c:numRef>
              <c:f>Sheet2!$C$6:$C$14</c:f>
              <c:numCache>
                <c:formatCode>General</c:formatCode>
                <c:ptCount val="9"/>
                <c:pt idx="0">
                  <c:v>1</c:v>
                </c:pt>
                <c:pt idx="1">
                  <c:v>2</c:v>
                </c:pt>
                <c:pt idx="2">
                  <c:v>3</c:v>
                </c:pt>
                <c:pt idx="3">
                  <c:v>4</c:v>
                </c:pt>
                <c:pt idx="4">
                  <c:v>5</c:v>
                </c:pt>
                <c:pt idx="5">
                  <c:v>6</c:v>
                </c:pt>
                <c:pt idx="6">
                  <c:v>7</c:v>
                </c:pt>
                <c:pt idx="7">
                  <c:v>8</c:v>
                </c:pt>
                <c:pt idx="8">
                  <c:v>9</c:v>
                </c:pt>
              </c:numCache>
            </c:numRef>
          </c:xVal>
          <c:yVal>
            <c:numRef>
              <c:f>Sheet2!$D$6:$D$14</c:f>
              <c:numCache>
                <c:formatCode>General</c:formatCode>
                <c:ptCount val="9"/>
                <c:pt idx="0">
                  <c:v>1</c:v>
                </c:pt>
                <c:pt idx="1">
                  <c:v>4</c:v>
                </c:pt>
                <c:pt idx="2">
                  <c:v>9</c:v>
                </c:pt>
                <c:pt idx="3">
                  <c:v>16</c:v>
                </c:pt>
                <c:pt idx="4">
                  <c:v>25</c:v>
                </c:pt>
                <c:pt idx="5">
                  <c:v>36</c:v>
                </c:pt>
                <c:pt idx="6">
                  <c:v>49</c:v>
                </c:pt>
                <c:pt idx="7">
                  <c:v>64</c:v>
                </c:pt>
                <c:pt idx="8">
                  <c:v>81</c:v>
                </c:pt>
              </c:numCache>
            </c:numRef>
          </c:yVal>
          <c:smooth val="1"/>
        </c:ser>
        <c:ser>
          <c:idx val="1"/>
          <c:order val="1"/>
          <c:spPr>
            <a:ln>
              <a:solidFill>
                <a:srgbClr val="C00000"/>
              </a:solidFill>
            </a:ln>
          </c:spPr>
          <c:marker>
            <c:symbol val="none"/>
          </c:marker>
          <c:xVal>
            <c:numRef>
              <c:f>Sheet2!$C$6:$C$14</c:f>
              <c:numCache>
                <c:formatCode>General</c:formatCode>
                <c:ptCount val="9"/>
                <c:pt idx="0">
                  <c:v>1</c:v>
                </c:pt>
                <c:pt idx="1">
                  <c:v>2</c:v>
                </c:pt>
                <c:pt idx="2">
                  <c:v>3</c:v>
                </c:pt>
                <c:pt idx="3">
                  <c:v>4</c:v>
                </c:pt>
                <c:pt idx="4">
                  <c:v>5</c:v>
                </c:pt>
                <c:pt idx="5">
                  <c:v>6</c:v>
                </c:pt>
                <c:pt idx="6">
                  <c:v>7</c:v>
                </c:pt>
                <c:pt idx="7">
                  <c:v>8</c:v>
                </c:pt>
                <c:pt idx="8">
                  <c:v>9</c:v>
                </c:pt>
              </c:numCache>
            </c:numRef>
          </c:xVal>
          <c:yVal>
            <c:numRef>
              <c:f>Sheet2!$E$6:$E$14</c:f>
              <c:numCache>
                <c:formatCode>General</c:formatCode>
                <c:ptCount val="9"/>
                <c:pt idx="0">
                  <c:v>1</c:v>
                </c:pt>
                <c:pt idx="1">
                  <c:v>8</c:v>
                </c:pt>
                <c:pt idx="2">
                  <c:v>27</c:v>
                </c:pt>
                <c:pt idx="3">
                  <c:v>64</c:v>
                </c:pt>
                <c:pt idx="4">
                  <c:v>125</c:v>
                </c:pt>
                <c:pt idx="5">
                  <c:v>216</c:v>
                </c:pt>
                <c:pt idx="6">
                  <c:v>343</c:v>
                </c:pt>
                <c:pt idx="7">
                  <c:v>512</c:v>
                </c:pt>
                <c:pt idx="8">
                  <c:v>729</c:v>
                </c:pt>
              </c:numCache>
            </c:numRef>
          </c:yVal>
          <c:smooth val="1"/>
        </c:ser>
        <c:dLbls>
          <c:showLegendKey val="0"/>
          <c:showVal val="0"/>
          <c:showCatName val="0"/>
          <c:showSerName val="0"/>
          <c:showPercent val="0"/>
          <c:showBubbleSize val="0"/>
        </c:dLbls>
        <c:axId val="103548416"/>
        <c:axId val="103549952"/>
      </c:scatterChart>
      <c:valAx>
        <c:axId val="103548416"/>
        <c:scaling>
          <c:orientation val="minMax"/>
        </c:scaling>
        <c:delete val="0"/>
        <c:axPos val="b"/>
        <c:numFmt formatCode="General" sourceLinked="1"/>
        <c:majorTickMark val="out"/>
        <c:minorTickMark val="none"/>
        <c:tickLblPos val="nextTo"/>
        <c:crossAx val="103549952"/>
        <c:crosses val="autoZero"/>
        <c:crossBetween val="midCat"/>
      </c:valAx>
      <c:valAx>
        <c:axId val="103549952"/>
        <c:scaling>
          <c:orientation val="minMax"/>
        </c:scaling>
        <c:delete val="0"/>
        <c:axPos val="l"/>
        <c:majorGridlines/>
        <c:numFmt formatCode="General" sourceLinked="1"/>
        <c:majorTickMark val="out"/>
        <c:minorTickMark val="none"/>
        <c:tickLblPos val="nextTo"/>
        <c:crossAx val="103548416"/>
        <c:crosses val="autoZero"/>
        <c:crossBetween val="midCat"/>
        <c:majorUnit val="200"/>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sz="1600" dirty="0"/>
              <a:t>Bottom</a:t>
            </a:r>
            <a:r>
              <a:rPr lang="en-US" sz="1600" baseline="0" dirty="0"/>
              <a:t> Cover</a:t>
            </a:r>
            <a:endParaRPr lang="en-US" sz="1600" dirty="0"/>
          </a:p>
        </c:rich>
      </c:tx>
      <c:layout/>
      <c:overlay val="0"/>
    </c:title>
    <c:autoTitleDeleted val="0"/>
    <c:plotArea>
      <c:layout/>
      <c:barChart>
        <c:barDir val="col"/>
        <c:grouping val="clustered"/>
        <c:varyColors val="0"/>
        <c:ser>
          <c:idx val="1"/>
          <c:order val="0"/>
          <c:tx>
            <c:strRef>
              <c:f>Graphs!$H$1</c:f>
              <c:strCache>
                <c:ptCount val="1"/>
                <c:pt idx="0">
                  <c:v>Bottom Cover (m2)</c:v>
                </c:pt>
              </c:strCache>
            </c:strRef>
          </c:tx>
          <c:spPr>
            <a:solidFill>
              <a:srgbClr val="008000"/>
            </a:solidFill>
          </c:spPr>
          <c:invertIfNegative val="0"/>
          <c:cat>
            <c:numRef>
              <c:f>Graphs!$A$41:$A$73</c:f>
              <c:numCache>
                <c:formatCode>General</c:formatCode>
                <c:ptCount val="33"/>
                <c:pt idx="0">
                  <c:v>98</c:v>
                </c:pt>
                <c:pt idx="1">
                  <c:v>33</c:v>
                </c:pt>
                <c:pt idx="2">
                  <c:v>76</c:v>
                </c:pt>
                <c:pt idx="3">
                  <c:v>95</c:v>
                </c:pt>
                <c:pt idx="4">
                  <c:v>50</c:v>
                </c:pt>
                <c:pt idx="5">
                  <c:v>32</c:v>
                </c:pt>
                <c:pt idx="6">
                  <c:v>41</c:v>
                </c:pt>
                <c:pt idx="7">
                  <c:v>80</c:v>
                </c:pt>
                <c:pt idx="8">
                  <c:v>18</c:v>
                </c:pt>
                <c:pt idx="9">
                  <c:v>3</c:v>
                </c:pt>
                <c:pt idx="10">
                  <c:v>45</c:v>
                </c:pt>
                <c:pt idx="11">
                  <c:v>101</c:v>
                </c:pt>
                <c:pt idx="12">
                  <c:v>97</c:v>
                </c:pt>
                <c:pt idx="13">
                  <c:v>39</c:v>
                </c:pt>
                <c:pt idx="14">
                  <c:v>10</c:v>
                </c:pt>
                <c:pt idx="15">
                  <c:v>59</c:v>
                </c:pt>
                <c:pt idx="16">
                  <c:v>20</c:v>
                </c:pt>
                <c:pt idx="17">
                  <c:v>100</c:v>
                </c:pt>
                <c:pt idx="18">
                  <c:v>94</c:v>
                </c:pt>
                <c:pt idx="19">
                  <c:v>93</c:v>
                </c:pt>
                <c:pt idx="20">
                  <c:v>90</c:v>
                </c:pt>
                <c:pt idx="21">
                  <c:v>14</c:v>
                </c:pt>
                <c:pt idx="22">
                  <c:v>4</c:v>
                </c:pt>
                <c:pt idx="23">
                  <c:v>29</c:v>
                </c:pt>
                <c:pt idx="24">
                  <c:v>96</c:v>
                </c:pt>
                <c:pt idx="25">
                  <c:v>91</c:v>
                </c:pt>
                <c:pt idx="26">
                  <c:v>71</c:v>
                </c:pt>
                <c:pt idx="27">
                  <c:v>30</c:v>
                </c:pt>
                <c:pt idx="28">
                  <c:v>86</c:v>
                </c:pt>
                <c:pt idx="29">
                  <c:v>84</c:v>
                </c:pt>
                <c:pt idx="30">
                  <c:v>99</c:v>
                </c:pt>
                <c:pt idx="31">
                  <c:v>19</c:v>
                </c:pt>
                <c:pt idx="32">
                  <c:v>70</c:v>
                </c:pt>
              </c:numCache>
            </c:numRef>
          </c:cat>
          <c:val>
            <c:numRef>
              <c:f>Graphs!$H$41:$H$73</c:f>
              <c:numCache>
                <c:formatCode>General</c:formatCode>
                <c:ptCount val="33"/>
                <c:pt idx="0">
                  <c:v>1.17</c:v>
                </c:pt>
                <c:pt idx="1">
                  <c:v>1.19</c:v>
                </c:pt>
                <c:pt idx="2">
                  <c:v>1.23</c:v>
                </c:pt>
                <c:pt idx="3">
                  <c:v>1.68</c:v>
                </c:pt>
                <c:pt idx="4">
                  <c:v>2.23</c:v>
                </c:pt>
                <c:pt idx="5">
                  <c:v>2.34</c:v>
                </c:pt>
                <c:pt idx="6">
                  <c:v>2.64</c:v>
                </c:pt>
                <c:pt idx="7">
                  <c:v>3.07</c:v>
                </c:pt>
                <c:pt idx="8">
                  <c:v>3.31</c:v>
                </c:pt>
                <c:pt idx="9">
                  <c:v>3.47</c:v>
                </c:pt>
                <c:pt idx="10">
                  <c:v>4.1399999999999997</c:v>
                </c:pt>
                <c:pt idx="11">
                  <c:v>4.29</c:v>
                </c:pt>
                <c:pt idx="12">
                  <c:v>5.2</c:v>
                </c:pt>
                <c:pt idx="13">
                  <c:v>5.87</c:v>
                </c:pt>
                <c:pt idx="14">
                  <c:v>6.8</c:v>
                </c:pt>
                <c:pt idx="15">
                  <c:v>7.14</c:v>
                </c:pt>
                <c:pt idx="16">
                  <c:v>7.59</c:v>
                </c:pt>
                <c:pt idx="17">
                  <c:v>8.9</c:v>
                </c:pt>
                <c:pt idx="18">
                  <c:v>8.9499999999999993</c:v>
                </c:pt>
                <c:pt idx="19">
                  <c:v>10.5</c:v>
                </c:pt>
                <c:pt idx="20">
                  <c:v>12.8</c:v>
                </c:pt>
                <c:pt idx="21">
                  <c:v>15.7</c:v>
                </c:pt>
                <c:pt idx="22">
                  <c:v>19.600000000000001</c:v>
                </c:pt>
                <c:pt idx="23">
                  <c:v>19.600000000000001</c:v>
                </c:pt>
                <c:pt idx="24">
                  <c:v>23.1</c:v>
                </c:pt>
                <c:pt idx="25">
                  <c:v>24.3</c:v>
                </c:pt>
                <c:pt idx="26">
                  <c:v>24.9</c:v>
                </c:pt>
                <c:pt idx="27">
                  <c:v>28</c:v>
                </c:pt>
                <c:pt idx="28">
                  <c:v>29</c:v>
                </c:pt>
                <c:pt idx="29">
                  <c:v>32.9</c:v>
                </c:pt>
                <c:pt idx="30">
                  <c:v>35.1</c:v>
                </c:pt>
                <c:pt idx="31">
                  <c:v>36.200000000000003</c:v>
                </c:pt>
                <c:pt idx="32">
                  <c:v>38.6</c:v>
                </c:pt>
              </c:numCache>
            </c:numRef>
          </c:val>
        </c:ser>
        <c:dLbls>
          <c:showLegendKey val="0"/>
          <c:showVal val="0"/>
          <c:showCatName val="0"/>
          <c:showSerName val="0"/>
          <c:showPercent val="0"/>
          <c:showBubbleSize val="0"/>
        </c:dLbls>
        <c:gapWidth val="150"/>
        <c:axId val="139583488"/>
        <c:axId val="139585408"/>
      </c:barChart>
      <c:catAx>
        <c:axId val="139583488"/>
        <c:scaling>
          <c:orientation val="minMax"/>
        </c:scaling>
        <c:delete val="0"/>
        <c:axPos val="b"/>
        <c:title>
          <c:tx>
            <c:rich>
              <a:bodyPr/>
              <a:lstStyle/>
              <a:p>
                <a:pPr>
                  <a:defRPr/>
                </a:pPr>
                <a:r>
                  <a:rPr lang="en-US"/>
                  <a:t>Site No.</a:t>
                </a:r>
              </a:p>
            </c:rich>
          </c:tx>
          <c:layout/>
          <c:overlay val="0"/>
        </c:title>
        <c:numFmt formatCode="General" sourceLinked="1"/>
        <c:majorTickMark val="none"/>
        <c:minorTickMark val="none"/>
        <c:tickLblPos val="nextTo"/>
        <c:crossAx val="139585408"/>
        <c:crosses val="autoZero"/>
        <c:auto val="1"/>
        <c:lblAlgn val="ctr"/>
        <c:lblOffset val="100"/>
        <c:noMultiLvlLbl val="0"/>
      </c:catAx>
      <c:valAx>
        <c:axId val="139585408"/>
        <c:scaling>
          <c:orientation val="minMax"/>
        </c:scaling>
        <c:delete val="0"/>
        <c:axPos val="l"/>
        <c:majorGridlines/>
        <c:title>
          <c:tx>
            <c:rich>
              <a:bodyPr/>
              <a:lstStyle/>
              <a:p>
                <a:pPr>
                  <a:defRPr/>
                </a:pPr>
                <a:r>
                  <a:rPr lang="en-US"/>
                  <a:t>m</a:t>
                </a:r>
                <a:r>
                  <a:rPr lang="en-US" baseline="30000"/>
                  <a:t>2</a:t>
                </a:r>
                <a:endParaRPr lang="en-US"/>
              </a:p>
            </c:rich>
          </c:tx>
          <c:layout/>
          <c:overlay val="0"/>
        </c:title>
        <c:numFmt formatCode="General" sourceLinked="1"/>
        <c:majorTickMark val="none"/>
        <c:minorTickMark val="none"/>
        <c:tickLblPos val="nextTo"/>
        <c:crossAx val="139583488"/>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sz="1600" dirty="0"/>
              <a:t>Surface Area</a:t>
            </a:r>
          </a:p>
        </c:rich>
      </c:tx>
      <c:layout/>
      <c:overlay val="0"/>
    </c:title>
    <c:autoTitleDeleted val="0"/>
    <c:plotArea>
      <c:layout/>
      <c:barChart>
        <c:barDir val="col"/>
        <c:grouping val="clustered"/>
        <c:varyColors val="0"/>
        <c:ser>
          <c:idx val="1"/>
          <c:order val="0"/>
          <c:tx>
            <c:strRef>
              <c:f>Graphs!$F$1</c:f>
              <c:strCache>
                <c:ptCount val="1"/>
                <c:pt idx="0">
                  <c:v>Surface Area (m2)</c:v>
                </c:pt>
              </c:strCache>
            </c:strRef>
          </c:tx>
          <c:spPr>
            <a:solidFill>
              <a:srgbClr val="0000FF"/>
            </a:solidFill>
          </c:spPr>
          <c:invertIfNegative val="0"/>
          <c:cat>
            <c:numRef>
              <c:f>Graphs!$A$41:$A$73</c:f>
              <c:numCache>
                <c:formatCode>General</c:formatCode>
                <c:ptCount val="33"/>
                <c:pt idx="0">
                  <c:v>98</c:v>
                </c:pt>
                <c:pt idx="1">
                  <c:v>33</c:v>
                </c:pt>
                <c:pt idx="2">
                  <c:v>76</c:v>
                </c:pt>
                <c:pt idx="3">
                  <c:v>95</c:v>
                </c:pt>
                <c:pt idx="4">
                  <c:v>50</c:v>
                </c:pt>
                <c:pt idx="5">
                  <c:v>32</c:v>
                </c:pt>
                <c:pt idx="6">
                  <c:v>41</c:v>
                </c:pt>
                <c:pt idx="7">
                  <c:v>80</c:v>
                </c:pt>
                <c:pt idx="8">
                  <c:v>18</c:v>
                </c:pt>
                <c:pt idx="9">
                  <c:v>3</c:v>
                </c:pt>
                <c:pt idx="10">
                  <c:v>45</c:v>
                </c:pt>
                <c:pt idx="11">
                  <c:v>101</c:v>
                </c:pt>
                <c:pt idx="12">
                  <c:v>97</c:v>
                </c:pt>
                <c:pt idx="13">
                  <c:v>39</c:v>
                </c:pt>
                <c:pt idx="14">
                  <c:v>10</c:v>
                </c:pt>
                <c:pt idx="15">
                  <c:v>59</c:v>
                </c:pt>
                <c:pt idx="16">
                  <c:v>20</c:v>
                </c:pt>
                <c:pt idx="17">
                  <c:v>100</c:v>
                </c:pt>
                <c:pt idx="18">
                  <c:v>94</c:v>
                </c:pt>
                <c:pt idx="19">
                  <c:v>93</c:v>
                </c:pt>
                <c:pt idx="20">
                  <c:v>90</c:v>
                </c:pt>
                <c:pt idx="21">
                  <c:v>14</c:v>
                </c:pt>
                <c:pt idx="22">
                  <c:v>4</c:v>
                </c:pt>
                <c:pt idx="23">
                  <c:v>29</c:v>
                </c:pt>
                <c:pt idx="24">
                  <c:v>96</c:v>
                </c:pt>
                <c:pt idx="25">
                  <c:v>91</c:v>
                </c:pt>
                <c:pt idx="26">
                  <c:v>71</c:v>
                </c:pt>
                <c:pt idx="27">
                  <c:v>30</c:v>
                </c:pt>
                <c:pt idx="28">
                  <c:v>86</c:v>
                </c:pt>
                <c:pt idx="29">
                  <c:v>84</c:v>
                </c:pt>
                <c:pt idx="30">
                  <c:v>99</c:v>
                </c:pt>
                <c:pt idx="31">
                  <c:v>19</c:v>
                </c:pt>
                <c:pt idx="32">
                  <c:v>70</c:v>
                </c:pt>
              </c:numCache>
            </c:numRef>
          </c:cat>
          <c:val>
            <c:numRef>
              <c:f>Graphs!$F$41:$F$73</c:f>
              <c:numCache>
                <c:formatCode>General</c:formatCode>
                <c:ptCount val="33"/>
                <c:pt idx="0">
                  <c:v>1.32</c:v>
                </c:pt>
                <c:pt idx="1">
                  <c:v>1.85</c:v>
                </c:pt>
                <c:pt idx="2">
                  <c:v>3.06</c:v>
                </c:pt>
                <c:pt idx="3">
                  <c:v>3.16</c:v>
                </c:pt>
                <c:pt idx="4">
                  <c:v>5.46</c:v>
                </c:pt>
                <c:pt idx="5">
                  <c:v>0.88900000000000001</c:v>
                </c:pt>
                <c:pt idx="6">
                  <c:v>6.59</c:v>
                </c:pt>
                <c:pt idx="7">
                  <c:v>4.78</c:v>
                </c:pt>
                <c:pt idx="8">
                  <c:v>0.92400000000000004</c:v>
                </c:pt>
                <c:pt idx="9">
                  <c:v>1.64</c:v>
                </c:pt>
                <c:pt idx="10">
                  <c:v>3.5</c:v>
                </c:pt>
                <c:pt idx="11">
                  <c:v>0.876</c:v>
                </c:pt>
                <c:pt idx="12">
                  <c:v>15.1</c:v>
                </c:pt>
                <c:pt idx="13">
                  <c:v>7.93</c:v>
                </c:pt>
                <c:pt idx="14">
                  <c:v>11.9</c:v>
                </c:pt>
                <c:pt idx="15">
                  <c:v>1.07</c:v>
                </c:pt>
                <c:pt idx="16">
                  <c:v>50.7</c:v>
                </c:pt>
                <c:pt idx="17">
                  <c:v>2.4500000000000002</c:v>
                </c:pt>
                <c:pt idx="18">
                  <c:v>50.1</c:v>
                </c:pt>
                <c:pt idx="19">
                  <c:v>13.3</c:v>
                </c:pt>
                <c:pt idx="20">
                  <c:v>128</c:v>
                </c:pt>
                <c:pt idx="21">
                  <c:v>45.9</c:v>
                </c:pt>
                <c:pt idx="22">
                  <c:v>12.6</c:v>
                </c:pt>
                <c:pt idx="23">
                  <c:v>10.6</c:v>
                </c:pt>
                <c:pt idx="24">
                  <c:v>57.7</c:v>
                </c:pt>
                <c:pt idx="25">
                  <c:v>62</c:v>
                </c:pt>
                <c:pt idx="26">
                  <c:v>61.7</c:v>
                </c:pt>
                <c:pt idx="27">
                  <c:v>67.2</c:v>
                </c:pt>
                <c:pt idx="28">
                  <c:v>74.5</c:v>
                </c:pt>
                <c:pt idx="29">
                  <c:v>53.6</c:v>
                </c:pt>
                <c:pt idx="30">
                  <c:v>90.2</c:v>
                </c:pt>
                <c:pt idx="31">
                  <c:v>82.4</c:v>
                </c:pt>
                <c:pt idx="32">
                  <c:v>540</c:v>
                </c:pt>
              </c:numCache>
            </c:numRef>
          </c:val>
        </c:ser>
        <c:dLbls>
          <c:showLegendKey val="0"/>
          <c:showVal val="0"/>
          <c:showCatName val="0"/>
          <c:showSerName val="0"/>
          <c:showPercent val="0"/>
          <c:showBubbleSize val="0"/>
        </c:dLbls>
        <c:gapWidth val="150"/>
        <c:axId val="139782016"/>
        <c:axId val="139972608"/>
      </c:barChart>
      <c:catAx>
        <c:axId val="139782016"/>
        <c:scaling>
          <c:orientation val="minMax"/>
        </c:scaling>
        <c:delete val="0"/>
        <c:axPos val="b"/>
        <c:title>
          <c:tx>
            <c:rich>
              <a:bodyPr/>
              <a:lstStyle/>
              <a:p>
                <a:pPr>
                  <a:defRPr/>
                </a:pPr>
                <a:r>
                  <a:rPr lang="en-US"/>
                  <a:t>Site No.</a:t>
                </a:r>
              </a:p>
            </c:rich>
          </c:tx>
          <c:layout/>
          <c:overlay val="0"/>
        </c:title>
        <c:numFmt formatCode="General" sourceLinked="1"/>
        <c:majorTickMark val="none"/>
        <c:minorTickMark val="none"/>
        <c:tickLblPos val="nextTo"/>
        <c:crossAx val="139972608"/>
        <c:crosses val="autoZero"/>
        <c:auto val="1"/>
        <c:lblAlgn val="ctr"/>
        <c:lblOffset val="100"/>
        <c:noMultiLvlLbl val="0"/>
      </c:catAx>
      <c:valAx>
        <c:axId val="139972608"/>
        <c:scaling>
          <c:orientation val="minMax"/>
        </c:scaling>
        <c:delete val="0"/>
        <c:axPos val="l"/>
        <c:majorGridlines/>
        <c:title>
          <c:tx>
            <c:rich>
              <a:bodyPr/>
              <a:lstStyle/>
              <a:p>
                <a:pPr>
                  <a:defRPr/>
                </a:pPr>
                <a:r>
                  <a:rPr lang="en-US"/>
                  <a:t>m</a:t>
                </a:r>
                <a:r>
                  <a:rPr lang="en-US" baseline="30000"/>
                  <a:t>2</a:t>
                </a:r>
                <a:endParaRPr lang="en-US"/>
              </a:p>
            </c:rich>
          </c:tx>
          <c:layout/>
          <c:overlay val="0"/>
        </c:title>
        <c:numFmt formatCode="General" sourceLinked="1"/>
        <c:majorTickMark val="none"/>
        <c:minorTickMark val="none"/>
        <c:tickLblPos val="nextTo"/>
        <c:crossAx val="139782016"/>
        <c:crosses val="autoZero"/>
        <c:crossBetween val="between"/>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sz="1600" dirty="0"/>
              <a:t>Refuge Volume</a:t>
            </a:r>
          </a:p>
        </c:rich>
      </c:tx>
      <c:layout/>
      <c:overlay val="0"/>
    </c:title>
    <c:autoTitleDeleted val="0"/>
    <c:plotArea>
      <c:layout/>
      <c:barChart>
        <c:barDir val="col"/>
        <c:grouping val="clustered"/>
        <c:varyColors val="0"/>
        <c:ser>
          <c:idx val="1"/>
          <c:order val="0"/>
          <c:tx>
            <c:strRef>
              <c:f>Graphs!$G$1</c:f>
              <c:strCache>
                <c:ptCount val="1"/>
                <c:pt idx="0">
                  <c:v>Volume (m3)</c:v>
                </c:pt>
              </c:strCache>
            </c:strRef>
          </c:tx>
          <c:spPr>
            <a:solidFill>
              <a:srgbClr val="FF0000"/>
            </a:solidFill>
          </c:spPr>
          <c:invertIfNegative val="0"/>
          <c:cat>
            <c:numRef>
              <c:f>Graphs!$A$41:$A$73</c:f>
              <c:numCache>
                <c:formatCode>General</c:formatCode>
                <c:ptCount val="33"/>
                <c:pt idx="0">
                  <c:v>98</c:v>
                </c:pt>
                <c:pt idx="1">
                  <c:v>33</c:v>
                </c:pt>
                <c:pt idx="2">
                  <c:v>76</c:v>
                </c:pt>
                <c:pt idx="3">
                  <c:v>95</c:v>
                </c:pt>
                <c:pt idx="4">
                  <c:v>50</c:v>
                </c:pt>
                <c:pt idx="5">
                  <c:v>32</c:v>
                </c:pt>
                <c:pt idx="6">
                  <c:v>41</c:v>
                </c:pt>
                <c:pt idx="7">
                  <c:v>80</c:v>
                </c:pt>
                <c:pt idx="8">
                  <c:v>18</c:v>
                </c:pt>
                <c:pt idx="9">
                  <c:v>3</c:v>
                </c:pt>
                <c:pt idx="10">
                  <c:v>45</c:v>
                </c:pt>
                <c:pt idx="11">
                  <c:v>101</c:v>
                </c:pt>
                <c:pt idx="12">
                  <c:v>97</c:v>
                </c:pt>
                <c:pt idx="13">
                  <c:v>39</c:v>
                </c:pt>
                <c:pt idx="14">
                  <c:v>10</c:v>
                </c:pt>
                <c:pt idx="15">
                  <c:v>59</c:v>
                </c:pt>
                <c:pt idx="16">
                  <c:v>20</c:v>
                </c:pt>
                <c:pt idx="17">
                  <c:v>100</c:v>
                </c:pt>
                <c:pt idx="18">
                  <c:v>94</c:v>
                </c:pt>
                <c:pt idx="19">
                  <c:v>93</c:v>
                </c:pt>
                <c:pt idx="20">
                  <c:v>90</c:v>
                </c:pt>
                <c:pt idx="21">
                  <c:v>14</c:v>
                </c:pt>
                <c:pt idx="22">
                  <c:v>4</c:v>
                </c:pt>
                <c:pt idx="23">
                  <c:v>29</c:v>
                </c:pt>
                <c:pt idx="24">
                  <c:v>96</c:v>
                </c:pt>
                <c:pt idx="25">
                  <c:v>91</c:v>
                </c:pt>
                <c:pt idx="26">
                  <c:v>71</c:v>
                </c:pt>
                <c:pt idx="27">
                  <c:v>30</c:v>
                </c:pt>
                <c:pt idx="28">
                  <c:v>86</c:v>
                </c:pt>
                <c:pt idx="29">
                  <c:v>84</c:v>
                </c:pt>
                <c:pt idx="30">
                  <c:v>99</c:v>
                </c:pt>
                <c:pt idx="31">
                  <c:v>19</c:v>
                </c:pt>
                <c:pt idx="32">
                  <c:v>70</c:v>
                </c:pt>
              </c:numCache>
            </c:numRef>
          </c:cat>
          <c:val>
            <c:numRef>
              <c:f>Graphs!$G$41:$G$73</c:f>
              <c:numCache>
                <c:formatCode>General</c:formatCode>
                <c:ptCount val="33"/>
                <c:pt idx="0">
                  <c:v>5.94E-3</c:v>
                </c:pt>
                <c:pt idx="1">
                  <c:v>1.17E-2</c:v>
                </c:pt>
                <c:pt idx="2">
                  <c:v>1.83E-2</c:v>
                </c:pt>
                <c:pt idx="3">
                  <c:v>1.7500000000000002E-2</c:v>
                </c:pt>
                <c:pt idx="4">
                  <c:v>2.76E-2</c:v>
                </c:pt>
                <c:pt idx="5">
                  <c:v>1.2700000000000001E-3</c:v>
                </c:pt>
                <c:pt idx="6">
                  <c:v>3.0800000000000001E-2</c:v>
                </c:pt>
                <c:pt idx="7">
                  <c:v>2.7300000000000001E-2</c:v>
                </c:pt>
                <c:pt idx="8">
                  <c:v>1.25E-3</c:v>
                </c:pt>
                <c:pt idx="9">
                  <c:v>3.2299999999999998E-3</c:v>
                </c:pt>
                <c:pt idx="10">
                  <c:v>1.46E-2</c:v>
                </c:pt>
                <c:pt idx="11">
                  <c:v>5.9900000000000002E-2</c:v>
                </c:pt>
                <c:pt idx="12">
                  <c:v>8.1799999999999998E-2</c:v>
                </c:pt>
                <c:pt idx="13">
                  <c:v>5.6300000000000003E-2</c:v>
                </c:pt>
                <c:pt idx="14">
                  <c:v>5.2900000000000003E-2</c:v>
                </c:pt>
                <c:pt idx="15">
                  <c:v>0.19</c:v>
                </c:pt>
                <c:pt idx="16">
                  <c:v>0.249</c:v>
                </c:pt>
                <c:pt idx="17">
                  <c:v>1.0200000000000001E-2</c:v>
                </c:pt>
                <c:pt idx="18">
                  <c:v>0.318</c:v>
                </c:pt>
                <c:pt idx="19">
                  <c:v>8.8800000000000004E-2</c:v>
                </c:pt>
                <c:pt idx="20">
                  <c:v>0.63700000000000001</c:v>
                </c:pt>
                <c:pt idx="21">
                  <c:v>0.26600000000000001</c:v>
                </c:pt>
                <c:pt idx="22">
                  <c:v>0.18099999999999999</c:v>
                </c:pt>
                <c:pt idx="23">
                  <c:v>5.4699999999999999E-2</c:v>
                </c:pt>
                <c:pt idx="24">
                  <c:v>0.27500000000000002</c:v>
                </c:pt>
                <c:pt idx="25">
                  <c:v>1.18</c:v>
                </c:pt>
                <c:pt idx="26">
                  <c:v>1.28</c:v>
                </c:pt>
                <c:pt idx="27">
                  <c:v>1.36</c:v>
                </c:pt>
                <c:pt idx="28">
                  <c:v>2.14</c:v>
                </c:pt>
                <c:pt idx="29">
                  <c:v>0.54300000000000004</c:v>
                </c:pt>
                <c:pt idx="30">
                  <c:v>2.4700000000000002</c:v>
                </c:pt>
                <c:pt idx="31">
                  <c:v>2.16</c:v>
                </c:pt>
                <c:pt idx="32">
                  <c:v>3.11</c:v>
                </c:pt>
              </c:numCache>
            </c:numRef>
          </c:val>
        </c:ser>
        <c:dLbls>
          <c:showLegendKey val="0"/>
          <c:showVal val="0"/>
          <c:showCatName val="0"/>
          <c:showSerName val="0"/>
          <c:showPercent val="0"/>
          <c:showBubbleSize val="0"/>
        </c:dLbls>
        <c:gapWidth val="150"/>
        <c:axId val="140853248"/>
        <c:axId val="140855168"/>
      </c:barChart>
      <c:catAx>
        <c:axId val="140853248"/>
        <c:scaling>
          <c:orientation val="minMax"/>
        </c:scaling>
        <c:delete val="0"/>
        <c:axPos val="b"/>
        <c:title>
          <c:tx>
            <c:rich>
              <a:bodyPr/>
              <a:lstStyle/>
              <a:p>
                <a:pPr>
                  <a:defRPr/>
                </a:pPr>
                <a:r>
                  <a:rPr lang="en-US"/>
                  <a:t>Site No.</a:t>
                </a:r>
              </a:p>
            </c:rich>
          </c:tx>
          <c:layout/>
          <c:overlay val="0"/>
        </c:title>
        <c:numFmt formatCode="General" sourceLinked="1"/>
        <c:majorTickMark val="none"/>
        <c:minorTickMark val="none"/>
        <c:tickLblPos val="nextTo"/>
        <c:crossAx val="140855168"/>
        <c:crosses val="autoZero"/>
        <c:auto val="1"/>
        <c:lblAlgn val="ctr"/>
        <c:lblOffset val="100"/>
        <c:noMultiLvlLbl val="0"/>
      </c:catAx>
      <c:valAx>
        <c:axId val="140855168"/>
        <c:scaling>
          <c:orientation val="minMax"/>
        </c:scaling>
        <c:delete val="0"/>
        <c:axPos val="l"/>
        <c:majorGridlines/>
        <c:title>
          <c:tx>
            <c:rich>
              <a:bodyPr/>
              <a:lstStyle/>
              <a:p>
                <a:pPr>
                  <a:defRPr/>
                </a:pPr>
                <a:r>
                  <a:rPr lang="en-US"/>
                  <a:t>m</a:t>
                </a:r>
                <a:r>
                  <a:rPr lang="en-US" baseline="30000"/>
                  <a:t>3</a:t>
                </a:r>
                <a:endParaRPr lang="en-US"/>
              </a:p>
            </c:rich>
          </c:tx>
          <c:layout/>
          <c:overlay val="0"/>
        </c:title>
        <c:numFmt formatCode="General" sourceLinked="1"/>
        <c:majorTickMark val="none"/>
        <c:minorTickMark val="none"/>
        <c:tickLblPos val="nextTo"/>
        <c:crossAx val="140853248"/>
        <c:crosses val="autoZero"/>
        <c:crossBetween val="between"/>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chemeClr val="accent6"/>
            </a:solidFill>
          </c:spPr>
          <c:invertIfNegative val="0"/>
          <c:val>
            <c:numRef>
              <c:f>Sheet1!$C$5:$C$19</c:f>
              <c:numCache>
                <c:formatCode>General</c:formatCode>
                <c:ptCount val="15"/>
                <c:pt idx="0">
                  <c:v>100</c:v>
                </c:pt>
                <c:pt idx="1">
                  <c:v>0</c:v>
                </c:pt>
                <c:pt idx="2">
                  <c:v>5</c:v>
                </c:pt>
                <c:pt idx="3">
                  <c:v>8</c:v>
                </c:pt>
                <c:pt idx="4">
                  <c:v>15</c:v>
                </c:pt>
                <c:pt idx="5">
                  <c:v>19</c:v>
                </c:pt>
                <c:pt idx="6">
                  <c:v>25</c:v>
                </c:pt>
                <c:pt idx="7">
                  <c:v>35</c:v>
                </c:pt>
                <c:pt idx="8">
                  <c:v>50</c:v>
                </c:pt>
                <c:pt idx="9">
                  <c:v>70</c:v>
                </c:pt>
                <c:pt idx="10">
                  <c:v>80</c:v>
                </c:pt>
                <c:pt idx="11">
                  <c:v>90</c:v>
                </c:pt>
                <c:pt idx="12">
                  <c:v>97</c:v>
                </c:pt>
                <c:pt idx="13">
                  <c:v>100</c:v>
                </c:pt>
                <c:pt idx="14">
                  <c:v>100</c:v>
                </c:pt>
              </c:numCache>
            </c:numRef>
          </c:val>
        </c:ser>
        <c:dLbls>
          <c:showLegendKey val="0"/>
          <c:showVal val="0"/>
          <c:showCatName val="0"/>
          <c:showSerName val="0"/>
          <c:showPercent val="0"/>
          <c:showBubbleSize val="0"/>
        </c:dLbls>
        <c:gapWidth val="150"/>
        <c:axId val="107473152"/>
        <c:axId val="113074944"/>
      </c:barChart>
      <c:catAx>
        <c:axId val="107473152"/>
        <c:scaling>
          <c:orientation val="minMax"/>
        </c:scaling>
        <c:delete val="0"/>
        <c:axPos val="b"/>
        <c:title>
          <c:tx>
            <c:rich>
              <a:bodyPr/>
              <a:lstStyle/>
              <a:p>
                <a:pPr>
                  <a:defRPr sz="1200"/>
                </a:pPr>
                <a:r>
                  <a:rPr lang="en-US" sz="1200"/>
                  <a:t>Years</a:t>
                </a:r>
              </a:p>
            </c:rich>
          </c:tx>
          <c:layout/>
          <c:overlay val="0"/>
        </c:title>
        <c:majorTickMark val="out"/>
        <c:minorTickMark val="none"/>
        <c:tickLblPos val="nextTo"/>
        <c:txPr>
          <a:bodyPr/>
          <a:lstStyle/>
          <a:p>
            <a:pPr>
              <a:defRPr sz="1200"/>
            </a:pPr>
            <a:endParaRPr lang="en-US"/>
          </a:p>
        </c:txPr>
        <c:crossAx val="113074944"/>
        <c:crosses val="autoZero"/>
        <c:auto val="1"/>
        <c:lblAlgn val="ctr"/>
        <c:lblOffset val="100"/>
        <c:noMultiLvlLbl val="0"/>
      </c:catAx>
      <c:valAx>
        <c:axId val="113074944"/>
        <c:scaling>
          <c:orientation val="minMax"/>
        </c:scaling>
        <c:delete val="0"/>
        <c:axPos val="l"/>
        <c:majorGridlines/>
        <c:title>
          <c:tx>
            <c:rich>
              <a:bodyPr rot="-5400000" vert="horz"/>
              <a:lstStyle/>
              <a:p>
                <a:pPr>
                  <a:defRPr sz="1200"/>
                </a:pPr>
                <a:r>
                  <a:rPr lang="en-US" sz="1200" dirty="0"/>
                  <a:t>Percent Service Value</a:t>
                </a:r>
              </a:p>
            </c:rich>
          </c:tx>
          <c:layout/>
          <c:overlay val="0"/>
        </c:title>
        <c:numFmt formatCode="General" sourceLinked="1"/>
        <c:majorTickMark val="out"/>
        <c:minorTickMark val="none"/>
        <c:tickLblPos val="nextTo"/>
        <c:txPr>
          <a:bodyPr/>
          <a:lstStyle/>
          <a:p>
            <a:pPr>
              <a:defRPr sz="1200"/>
            </a:pPr>
            <a:endParaRPr lang="en-US"/>
          </a:p>
        </c:txPr>
        <c:crossAx val="107473152"/>
        <c:crosses val="autoZero"/>
        <c:crossBetween val="between"/>
      </c:valAx>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a:solidFill>
                <a:srgbClr val="C00000"/>
              </a:solidFill>
            </a:ln>
          </c:spPr>
          <c:marker>
            <c:symbol val="none"/>
          </c:marker>
          <c:xVal>
            <c:numRef>
              <c:f>Sheet1!$F$3:$F$102</c:f>
              <c:numCache>
                <c:formatCode>General</c:formatCod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numCache>
            </c:numRef>
          </c:xVal>
          <c:yVal>
            <c:numRef>
              <c:f>Sheet1!$G$3:$G$102</c:f>
              <c:numCache>
                <c:formatCode>General</c:formatCode>
                <c:ptCount val="100"/>
                <c:pt idx="0">
                  <c:v>916</c:v>
                </c:pt>
                <c:pt idx="1">
                  <c:v>900</c:v>
                </c:pt>
                <c:pt idx="2">
                  <c:v>868</c:v>
                </c:pt>
                <c:pt idx="3">
                  <c:v>868</c:v>
                </c:pt>
                <c:pt idx="4">
                  <c:v>836</c:v>
                </c:pt>
                <c:pt idx="5">
                  <c:v>820</c:v>
                </c:pt>
                <c:pt idx="6">
                  <c:v>804</c:v>
                </c:pt>
                <c:pt idx="7">
                  <c:v>788</c:v>
                </c:pt>
                <c:pt idx="8">
                  <c:v>788</c:v>
                </c:pt>
                <c:pt idx="9">
                  <c:v>756</c:v>
                </c:pt>
                <c:pt idx="10">
                  <c:v>740</c:v>
                </c:pt>
                <c:pt idx="11">
                  <c:v>740</c:v>
                </c:pt>
                <c:pt idx="12">
                  <c:v>724</c:v>
                </c:pt>
                <c:pt idx="13">
                  <c:v>709</c:v>
                </c:pt>
                <c:pt idx="14">
                  <c:v>687</c:v>
                </c:pt>
                <c:pt idx="15">
                  <c:v>687</c:v>
                </c:pt>
                <c:pt idx="16">
                  <c:v>659</c:v>
                </c:pt>
                <c:pt idx="17">
                  <c:v>648</c:v>
                </c:pt>
                <c:pt idx="18">
                  <c:v>648</c:v>
                </c:pt>
                <c:pt idx="19">
                  <c:v>636</c:v>
                </c:pt>
                <c:pt idx="20">
                  <c:v>610</c:v>
                </c:pt>
                <c:pt idx="21">
                  <c:v>597</c:v>
                </c:pt>
                <c:pt idx="22">
                  <c:v>597</c:v>
                </c:pt>
                <c:pt idx="23">
                  <c:v>569</c:v>
                </c:pt>
                <c:pt idx="24">
                  <c:v>569</c:v>
                </c:pt>
                <c:pt idx="25">
                  <c:v>565</c:v>
                </c:pt>
                <c:pt idx="26">
                  <c:v>559</c:v>
                </c:pt>
                <c:pt idx="27">
                  <c:v>556</c:v>
                </c:pt>
                <c:pt idx="28">
                  <c:v>560</c:v>
                </c:pt>
                <c:pt idx="29">
                  <c:v>555</c:v>
                </c:pt>
                <c:pt idx="30">
                  <c:v>557</c:v>
                </c:pt>
                <c:pt idx="31">
                  <c:v>553</c:v>
                </c:pt>
                <c:pt idx="32">
                  <c:v>554</c:v>
                </c:pt>
                <c:pt idx="33">
                  <c:v>545</c:v>
                </c:pt>
                <c:pt idx="34">
                  <c:v>549</c:v>
                </c:pt>
                <c:pt idx="35">
                  <c:v>549</c:v>
                </c:pt>
                <c:pt idx="36">
                  <c:v>545</c:v>
                </c:pt>
                <c:pt idx="37">
                  <c:v>547</c:v>
                </c:pt>
                <c:pt idx="38">
                  <c:v>546</c:v>
                </c:pt>
                <c:pt idx="39">
                  <c:v>548</c:v>
                </c:pt>
                <c:pt idx="40">
                  <c:v>539</c:v>
                </c:pt>
                <c:pt idx="41">
                  <c:v>538</c:v>
                </c:pt>
                <c:pt idx="42">
                  <c:v>540</c:v>
                </c:pt>
                <c:pt idx="43">
                  <c:v>534</c:v>
                </c:pt>
                <c:pt idx="44">
                  <c:v>536</c:v>
                </c:pt>
                <c:pt idx="45">
                  <c:v>533</c:v>
                </c:pt>
                <c:pt idx="46">
                  <c:v>536</c:v>
                </c:pt>
                <c:pt idx="47">
                  <c:v>533</c:v>
                </c:pt>
                <c:pt idx="48">
                  <c:v>528</c:v>
                </c:pt>
                <c:pt idx="49">
                  <c:v>526</c:v>
                </c:pt>
                <c:pt idx="50">
                  <c:v>528</c:v>
                </c:pt>
                <c:pt idx="51">
                  <c:v>522</c:v>
                </c:pt>
                <c:pt idx="52">
                  <c:v>521</c:v>
                </c:pt>
                <c:pt idx="53">
                  <c:v>520</c:v>
                </c:pt>
                <c:pt idx="54">
                  <c:v>520</c:v>
                </c:pt>
                <c:pt idx="55">
                  <c:v>517</c:v>
                </c:pt>
                <c:pt idx="56">
                  <c:v>521</c:v>
                </c:pt>
                <c:pt idx="57">
                  <c:v>515</c:v>
                </c:pt>
                <c:pt idx="58">
                  <c:v>514</c:v>
                </c:pt>
                <c:pt idx="59">
                  <c:v>507</c:v>
                </c:pt>
                <c:pt idx="60">
                  <c:v>509</c:v>
                </c:pt>
                <c:pt idx="61">
                  <c:v>509</c:v>
                </c:pt>
                <c:pt idx="62">
                  <c:v>507</c:v>
                </c:pt>
                <c:pt idx="63">
                  <c:v>509</c:v>
                </c:pt>
                <c:pt idx="64">
                  <c:v>511</c:v>
                </c:pt>
                <c:pt idx="65">
                  <c:v>506</c:v>
                </c:pt>
                <c:pt idx="66">
                  <c:v>506</c:v>
                </c:pt>
                <c:pt idx="67">
                  <c:v>503</c:v>
                </c:pt>
                <c:pt idx="68">
                  <c:v>498</c:v>
                </c:pt>
                <c:pt idx="69">
                  <c:v>498</c:v>
                </c:pt>
                <c:pt idx="70">
                  <c:v>496</c:v>
                </c:pt>
                <c:pt idx="71">
                  <c:v>496</c:v>
                </c:pt>
                <c:pt idx="72">
                  <c:v>487</c:v>
                </c:pt>
                <c:pt idx="73">
                  <c:v>489</c:v>
                </c:pt>
                <c:pt idx="74">
                  <c:v>493</c:v>
                </c:pt>
                <c:pt idx="75">
                  <c:v>493</c:v>
                </c:pt>
                <c:pt idx="76">
                  <c:v>494</c:v>
                </c:pt>
                <c:pt idx="77">
                  <c:v>507</c:v>
                </c:pt>
                <c:pt idx="78">
                  <c:v>507</c:v>
                </c:pt>
                <c:pt idx="79">
                  <c:v>516</c:v>
                </c:pt>
                <c:pt idx="80">
                  <c:v>516</c:v>
                </c:pt>
                <c:pt idx="81">
                  <c:v>513</c:v>
                </c:pt>
                <c:pt idx="82">
                  <c:v>516</c:v>
                </c:pt>
                <c:pt idx="83">
                  <c:v>516</c:v>
                </c:pt>
                <c:pt idx="84">
                  <c:v>508</c:v>
                </c:pt>
                <c:pt idx="85">
                  <c:v>517</c:v>
                </c:pt>
                <c:pt idx="86">
                  <c:v>519</c:v>
                </c:pt>
                <c:pt idx="87">
                  <c:v>517</c:v>
                </c:pt>
                <c:pt idx="88">
                  <c:v>526</c:v>
                </c:pt>
                <c:pt idx="89">
                  <c:v>528</c:v>
                </c:pt>
                <c:pt idx="90">
                  <c:v>525</c:v>
                </c:pt>
                <c:pt idx="91">
                  <c:v>533</c:v>
                </c:pt>
                <c:pt idx="92">
                  <c:v>533</c:v>
                </c:pt>
                <c:pt idx="93">
                  <c:v>537</c:v>
                </c:pt>
                <c:pt idx="94">
                  <c:v>538</c:v>
                </c:pt>
                <c:pt idx="95">
                  <c:v>535</c:v>
                </c:pt>
                <c:pt idx="96">
                  <c:v>537</c:v>
                </c:pt>
                <c:pt idx="97">
                  <c:v>539</c:v>
                </c:pt>
                <c:pt idx="98">
                  <c:v>541</c:v>
                </c:pt>
                <c:pt idx="99">
                  <c:v>542</c:v>
                </c:pt>
              </c:numCache>
            </c:numRef>
          </c:yVal>
          <c:smooth val="1"/>
        </c:ser>
        <c:dLbls>
          <c:showLegendKey val="0"/>
          <c:showVal val="0"/>
          <c:showCatName val="0"/>
          <c:showSerName val="0"/>
          <c:showPercent val="0"/>
          <c:showBubbleSize val="0"/>
        </c:dLbls>
        <c:axId val="139673984"/>
        <c:axId val="139675520"/>
      </c:scatterChart>
      <c:valAx>
        <c:axId val="139673984"/>
        <c:scaling>
          <c:orientation val="minMax"/>
        </c:scaling>
        <c:delete val="0"/>
        <c:axPos val="b"/>
        <c:numFmt formatCode="General" sourceLinked="1"/>
        <c:majorTickMark val="out"/>
        <c:minorTickMark val="none"/>
        <c:tickLblPos val="nextTo"/>
        <c:crossAx val="139675520"/>
        <c:crosses val="autoZero"/>
        <c:crossBetween val="midCat"/>
      </c:valAx>
      <c:valAx>
        <c:axId val="139675520"/>
        <c:scaling>
          <c:orientation val="minMax"/>
        </c:scaling>
        <c:delete val="0"/>
        <c:axPos val="l"/>
        <c:majorGridlines/>
        <c:numFmt formatCode="General" sourceLinked="1"/>
        <c:majorTickMark val="out"/>
        <c:minorTickMark val="none"/>
        <c:tickLblPos val="nextTo"/>
        <c:crossAx val="139673984"/>
        <c:crosses val="autoZero"/>
        <c:crossBetween val="midCat"/>
        <c:majorUnit val="200"/>
      </c:valAx>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a:solidFill>
                <a:srgbClr val="C00000"/>
              </a:solidFill>
            </a:ln>
          </c:spPr>
          <c:marker>
            <c:symbol val="none"/>
          </c:marker>
          <c:xVal>
            <c:numRef>
              <c:f>Sheet1!$I$3:$I$102</c:f>
              <c:numCache>
                <c:formatCode>General</c:formatCod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numCache>
            </c:numRef>
          </c:xVal>
          <c:yVal>
            <c:numRef>
              <c:f>Sheet1!$J$3:$J$102</c:f>
              <c:numCache>
                <c:formatCode>General</c:formatCode>
                <c:ptCount val="100"/>
                <c:pt idx="0">
                  <c:v>1025</c:v>
                </c:pt>
                <c:pt idx="1">
                  <c:v>1009</c:v>
                </c:pt>
                <c:pt idx="2">
                  <c:v>977</c:v>
                </c:pt>
                <c:pt idx="3">
                  <c:v>977</c:v>
                </c:pt>
                <c:pt idx="4">
                  <c:v>945</c:v>
                </c:pt>
                <c:pt idx="5">
                  <c:v>945</c:v>
                </c:pt>
                <c:pt idx="6">
                  <c:v>913</c:v>
                </c:pt>
                <c:pt idx="7">
                  <c:v>897</c:v>
                </c:pt>
                <c:pt idx="8">
                  <c:v>909</c:v>
                </c:pt>
                <c:pt idx="9">
                  <c:v>909</c:v>
                </c:pt>
                <c:pt idx="10">
                  <c:v>921</c:v>
                </c:pt>
                <c:pt idx="11">
                  <c:v>937</c:v>
                </c:pt>
                <c:pt idx="12">
                  <c:v>965</c:v>
                </c:pt>
                <c:pt idx="13">
                  <c:v>981</c:v>
                </c:pt>
                <c:pt idx="14">
                  <c:v>979</c:v>
                </c:pt>
                <c:pt idx="15">
                  <c:v>1007</c:v>
                </c:pt>
                <c:pt idx="16">
                  <c:v>1009</c:v>
                </c:pt>
                <c:pt idx="17">
                  <c:v>1021</c:v>
                </c:pt>
                <c:pt idx="18">
                  <c:v>1055</c:v>
                </c:pt>
                <c:pt idx="19">
                  <c:v>1069</c:v>
                </c:pt>
                <c:pt idx="20">
                  <c:v>1085</c:v>
                </c:pt>
                <c:pt idx="21">
                  <c:v>1089</c:v>
                </c:pt>
                <c:pt idx="22">
                  <c:v>1105</c:v>
                </c:pt>
                <c:pt idx="23">
                  <c:v>1133</c:v>
                </c:pt>
                <c:pt idx="24">
                  <c:v>1137</c:v>
                </c:pt>
                <c:pt idx="25">
                  <c:v>1165</c:v>
                </c:pt>
                <c:pt idx="26">
                  <c:v>1167</c:v>
                </c:pt>
                <c:pt idx="27">
                  <c:v>1183</c:v>
                </c:pt>
                <c:pt idx="28">
                  <c:v>1199</c:v>
                </c:pt>
                <c:pt idx="29">
                  <c:v>1203</c:v>
                </c:pt>
                <c:pt idx="30">
                  <c:v>1221</c:v>
                </c:pt>
                <c:pt idx="31">
                  <c:v>1233</c:v>
                </c:pt>
                <c:pt idx="32">
                  <c:v>1247</c:v>
                </c:pt>
                <c:pt idx="33">
                  <c:v>1248</c:v>
                </c:pt>
                <c:pt idx="34">
                  <c:v>1252</c:v>
                </c:pt>
                <c:pt idx="35">
                  <c:v>1276</c:v>
                </c:pt>
                <c:pt idx="36">
                  <c:v>1280</c:v>
                </c:pt>
                <c:pt idx="37">
                  <c:v>1280</c:v>
                </c:pt>
                <c:pt idx="38">
                  <c:v>1299</c:v>
                </c:pt>
                <c:pt idx="39">
                  <c:v>1309</c:v>
                </c:pt>
                <c:pt idx="40">
                  <c:v>1309</c:v>
                </c:pt>
                <c:pt idx="41">
                  <c:v>1315</c:v>
                </c:pt>
                <c:pt idx="42">
                  <c:v>1329</c:v>
                </c:pt>
                <c:pt idx="43">
                  <c:v>1343</c:v>
                </c:pt>
                <c:pt idx="44">
                  <c:v>1359</c:v>
                </c:pt>
                <c:pt idx="45">
                  <c:v>1362</c:v>
                </c:pt>
                <c:pt idx="46">
                  <c:v>1370</c:v>
                </c:pt>
                <c:pt idx="47">
                  <c:v>1380</c:v>
                </c:pt>
                <c:pt idx="48">
                  <c:v>1375</c:v>
                </c:pt>
                <c:pt idx="49">
                  <c:v>1386</c:v>
                </c:pt>
                <c:pt idx="50">
                  <c:v>1388</c:v>
                </c:pt>
                <c:pt idx="51">
                  <c:v>1400</c:v>
                </c:pt>
                <c:pt idx="52">
                  <c:v>1421</c:v>
                </c:pt>
                <c:pt idx="53">
                  <c:v>1425</c:v>
                </c:pt>
                <c:pt idx="54">
                  <c:v>1435</c:v>
                </c:pt>
                <c:pt idx="55">
                  <c:v>1433</c:v>
                </c:pt>
                <c:pt idx="56">
                  <c:v>1457</c:v>
                </c:pt>
                <c:pt idx="57">
                  <c:v>1457</c:v>
                </c:pt>
                <c:pt idx="58">
                  <c:v>1472</c:v>
                </c:pt>
                <c:pt idx="59">
                  <c:v>1469</c:v>
                </c:pt>
                <c:pt idx="60">
                  <c:v>1489</c:v>
                </c:pt>
                <c:pt idx="61">
                  <c:v>1491</c:v>
                </c:pt>
                <c:pt idx="62">
                  <c:v>1511</c:v>
                </c:pt>
                <c:pt idx="63">
                  <c:v>1511</c:v>
                </c:pt>
                <c:pt idx="64">
                  <c:v>1534</c:v>
                </c:pt>
                <c:pt idx="65">
                  <c:v>1536</c:v>
                </c:pt>
                <c:pt idx="66">
                  <c:v>1543</c:v>
                </c:pt>
                <c:pt idx="67">
                  <c:v>1549</c:v>
                </c:pt>
                <c:pt idx="68">
                  <c:v>1553</c:v>
                </c:pt>
                <c:pt idx="69">
                  <c:v>1573</c:v>
                </c:pt>
                <c:pt idx="70">
                  <c:v>1586</c:v>
                </c:pt>
                <c:pt idx="71">
                  <c:v>1598</c:v>
                </c:pt>
                <c:pt idx="72">
                  <c:v>1588</c:v>
                </c:pt>
                <c:pt idx="73">
                  <c:v>1602</c:v>
                </c:pt>
                <c:pt idx="74">
                  <c:v>1626</c:v>
                </c:pt>
                <c:pt idx="75">
                  <c:v>1639</c:v>
                </c:pt>
                <c:pt idx="76">
                  <c:v>1639</c:v>
                </c:pt>
                <c:pt idx="77">
                  <c:v>1649</c:v>
                </c:pt>
                <c:pt idx="78">
                  <c:v>1656</c:v>
                </c:pt>
                <c:pt idx="79">
                  <c:v>1662</c:v>
                </c:pt>
                <c:pt idx="80">
                  <c:v>1662</c:v>
                </c:pt>
                <c:pt idx="81">
                  <c:v>1658</c:v>
                </c:pt>
                <c:pt idx="82">
                  <c:v>1654</c:v>
                </c:pt>
                <c:pt idx="83">
                  <c:v>1650</c:v>
                </c:pt>
                <c:pt idx="84">
                  <c:v>1650</c:v>
                </c:pt>
                <c:pt idx="85">
                  <c:v>1648</c:v>
                </c:pt>
                <c:pt idx="86">
                  <c:v>1648</c:v>
                </c:pt>
                <c:pt idx="87">
                  <c:v>1637</c:v>
                </c:pt>
                <c:pt idx="88">
                  <c:v>1645</c:v>
                </c:pt>
                <c:pt idx="89">
                  <c:v>1638</c:v>
                </c:pt>
                <c:pt idx="90">
                  <c:v>1639</c:v>
                </c:pt>
                <c:pt idx="91">
                  <c:v>1637</c:v>
                </c:pt>
                <c:pt idx="92">
                  <c:v>1637</c:v>
                </c:pt>
                <c:pt idx="93">
                  <c:v>1631</c:v>
                </c:pt>
                <c:pt idx="94">
                  <c:v>1630</c:v>
                </c:pt>
                <c:pt idx="95">
                  <c:v>1621</c:v>
                </c:pt>
                <c:pt idx="96">
                  <c:v>1629</c:v>
                </c:pt>
                <c:pt idx="97">
                  <c:v>1627</c:v>
                </c:pt>
                <c:pt idx="98">
                  <c:v>1623</c:v>
                </c:pt>
                <c:pt idx="99">
                  <c:v>1622</c:v>
                </c:pt>
              </c:numCache>
            </c:numRef>
          </c:yVal>
          <c:smooth val="1"/>
        </c:ser>
        <c:dLbls>
          <c:showLegendKey val="0"/>
          <c:showVal val="0"/>
          <c:showCatName val="0"/>
          <c:showSerName val="0"/>
          <c:showPercent val="0"/>
          <c:showBubbleSize val="0"/>
        </c:dLbls>
        <c:axId val="104637184"/>
        <c:axId val="104638720"/>
      </c:scatterChart>
      <c:valAx>
        <c:axId val="104637184"/>
        <c:scaling>
          <c:orientation val="minMax"/>
        </c:scaling>
        <c:delete val="0"/>
        <c:axPos val="b"/>
        <c:numFmt formatCode="General" sourceLinked="1"/>
        <c:majorTickMark val="out"/>
        <c:minorTickMark val="none"/>
        <c:tickLblPos val="nextTo"/>
        <c:crossAx val="104638720"/>
        <c:crosses val="autoZero"/>
        <c:crossBetween val="midCat"/>
      </c:valAx>
      <c:valAx>
        <c:axId val="104638720"/>
        <c:scaling>
          <c:orientation val="minMax"/>
        </c:scaling>
        <c:delete val="0"/>
        <c:axPos val="l"/>
        <c:majorGridlines/>
        <c:numFmt formatCode="General" sourceLinked="1"/>
        <c:majorTickMark val="out"/>
        <c:minorTickMark val="none"/>
        <c:tickLblPos val="nextTo"/>
        <c:crossAx val="104637184"/>
        <c:crosses val="autoZero"/>
        <c:crossBetween val="midCat"/>
        <c:majorUnit val="500"/>
      </c:valAx>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a:solidFill>
                <a:schemeClr val="accent6">
                  <a:lumMod val="75000"/>
                </a:schemeClr>
              </a:solidFill>
            </a:ln>
          </c:spPr>
          <c:marker>
            <c:symbol val="none"/>
          </c:marker>
          <c:xVal>
            <c:numRef>
              <c:f>Sheet1!$C$3:$C$102</c:f>
              <c:numCache>
                <c:formatCode>General</c:formatCod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numCache>
            </c:numRef>
          </c:xVal>
          <c:yVal>
            <c:numRef>
              <c:f>Sheet1!$D$3:$D$102</c:f>
              <c:numCache>
                <c:formatCode>0.00E+00</c:formatCode>
                <c:ptCount val="100"/>
                <c:pt idx="0">
                  <c:v>6.3999999999999997E-6</c:v>
                </c:pt>
                <c:pt idx="1">
                  <c:v>2.5119999999999998E-4</c:v>
                </c:pt>
                <c:pt idx="2">
                  <c:v>1.2255999999999999E-3</c:v>
                </c:pt>
                <c:pt idx="3">
                  <c:v>3.4096E-3</c:v>
                </c:pt>
                <c:pt idx="4">
                  <c:v>7.3184000000000001E-3</c:v>
                </c:pt>
                <c:pt idx="5" formatCode="General">
                  <c:v>1.35152E-2</c:v>
                </c:pt>
                <c:pt idx="6" formatCode="General">
                  <c:v>2.0411200000000001E-2</c:v>
                </c:pt>
                <c:pt idx="7" formatCode="General">
                  <c:v>2.7940800000000002E-2</c:v>
                </c:pt>
                <c:pt idx="8" formatCode="General">
                  <c:v>3.5617599999999999E-2</c:v>
                </c:pt>
                <c:pt idx="9" formatCode="General">
                  <c:v>4.3464000000000003E-2</c:v>
                </c:pt>
                <c:pt idx="10" formatCode="General">
                  <c:v>5.15088E-2</c:v>
                </c:pt>
                <c:pt idx="11" formatCode="General">
                  <c:v>5.9652400000000001E-2</c:v>
                </c:pt>
                <c:pt idx="12" formatCode="General">
                  <c:v>6.7362000000000005E-2</c:v>
                </c:pt>
                <c:pt idx="13" formatCode="General">
                  <c:v>7.2202000000000002E-2</c:v>
                </c:pt>
                <c:pt idx="14" formatCode="General">
                  <c:v>7.9157600000000009E-2</c:v>
                </c:pt>
                <c:pt idx="15" formatCode="General">
                  <c:v>8.5711200000000001E-2</c:v>
                </c:pt>
                <c:pt idx="16" formatCode="General">
                  <c:v>9.4023599999999999E-2</c:v>
                </c:pt>
                <c:pt idx="17" formatCode="General">
                  <c:v>0.10095760000000001</c:v>
                </c:pt>
                <c:pt idx="18" formatCode="General">
                  <c:v>0.10805880000000001</c:v>
                </c:pt>
                <c:pt idx="19" formatCode="General">
                  <c:v>0.11634480000000001</c:v>
                </c:pt>
                <c:pt idx="20" formatCode="General">
                  <c:v>0.1238268</c:v>
                </c:pt>
                <c:pt idx="21" formatCode="General">
                  <c:v>0.1318424</c:v>
                </c:pt>
                <c:pt idx="22" formatCode="General">
                  <c:v>0.1413556</c:v>
                </c:pt>
                <c:pt idx="23" formatCode="General">
                  <c:v>0.15087880000000001</c:v>
                </c:pt>
                <c:pt idx="24" formatCode="General">
                  <c:v>0.158358</c:v>
                </c:pt>
                <c:pt idx="25" formatCode="General">
                  <c:v>0.1657892</c:v>
                </c:pt>
                <c:pt idx="26" formatCode="General">
                  <c:v>0.17229919999999999</c:v>
                </c:pt>
                <c:pt idx="27" formatCode="General">
                  <c:v>0.17927360000000001</c:v>
                </c:pt>
                <c:pt idx="28" formatCode="General">
                  <c:v>0.18873319999999999</c:v>
                </c:pt>
                <c:pt idx="29" formatCode="General">
                  <c:v>0.19467760000000001</c:v>
                </c:pt>
                <c:pt idx="30" formatCode="General">
                  <c:v>0.20359720000000001</c:v>
                </c:pt>
                <c:pt idx="31" formatCode="General">
                  <c:v>0.2094636</c:v>
                </c:pt>
                <c:pt idx="32" formatCode="General">
                  <c:v>0.21780759999999999</c:v>
                </c:pt>
                <c:pt idx="33" formatCode="General">
                  <c:v>0.22267999999999999</c:v>
                </c:pt>
                <c:pt idx="34" formatCode="General">
                  <c:v>0.2319908</c:v>
                </c:pt>
                <c:pt idx="35" formatCode="General">
                  <c:v>0.23927400000000001</c:v>
                </c:pt>
                <c:pt idx="36" formatCode="General">
                  <c:v>0.24553720000000001</c:v>
                </c:pt>
                <c:pt idx="37" formatCode="General">
                  <c:v>0.25401400000000002</c:v>
                </c:pt>
                <c:pt idx="38" formatCode="General">
                  <c:v>0.2609012</c:v>
                </c:pt>
                <c:pt idx="39" formatCode="General">
                  <c:v>0.26838119999999999</c:v>
                </c:pt>
                <c:pt idx="40" formatCode="General">
                  <c:v>0.27531559999999999</c:v>
                </c:pt>
                <c:pt idx="41" formatCode="General">
                  <c:v>0.28226439999999997</c:v>
                </c:pt>
                <c:pt idx="42" formatCode="General">
                  <c:v>0.29064960000000001</c:v>
                </c:pt>
                <c:pt idx="43" formatCode="General">
                  <c:v>0.29709439999999998</c:v>
                </c:pt>
                <c:pt idx="44" formatCode="General">
                  <c:v>0.30554039999999999</c:v>
                </c:pt>
                <c:pt idx="45" formatCode="General">
                  <c:v>0.31046679999999999</c:v>
                </c:pt>
                <c:pt idx="46" formatCode="General">
                  <c:v>0.31933480000000003</c:v>
                </c:pt>
                <c:pt idx="47" formatCode="General">
                  <c:v>0.32519399999999998</c:v>
                </c:pt>
                <c:pt idx="48" formatCode="General">
                  <c:v>0.33009640000000001</c:v>
                </c:pt>
                <c:pt idx="49" formatCode="General">
                  <c:v>0.33655959999999996</c:v>
                </c:pt>
                <c:pt idx="50" formatCode="General">
                  <c:v>0.34452440000000001</c:v>
                </c:pt>
                <c:pt idx="51" formatCode="General">
                  <c:v>0.35243799999999997</c:v>
                </c:pt>
                <c:pt idx="52" formatCode="General">
                  <c:v>0.35933880000000001</c:v>
                </c:pt>
                <c:pt idx="53" formatCode="General">
                  <c:v>0.36621920000000002</c:v>
                </c:pt>
                <c:pt idx="54" formatCode="General">
                  <c:v>0.37459199999999998</c:v>
                </c:pt>
                <c:pt idx="55" formatCode="General">
                  <c:v>0.38242720000000002</c:v>
                </c:pt>
                <c:pt idx="56" formatCode="General">
                  <c:v>0.39173600000000003</c:v>
                </c:pt>
                <c:pt idx="57" formatCode="General">
                  <c:v>0.39717279999999999</c:v>
                </c:pt>
                <c:pt idx="58" formatCode="General">
                  <c:v>0.40303440000000001</c:v>
                </c:pt>
                <c:pt idx="59" formatCode="General">
                  <c:v>0.40884160000000003</c:v>
                </c:pt>
                <c:pt idx="60" formatCode="General">
                  <c:v>0.41715720000000001</c:v>
                </c:pt>
                <c:pt idx="61" formatCode="General">
                  <c:v>0.42600680000000002</c:v>
                </c:pt>
                <c:pt idx="62" formatCode="General">
                  <c:v>0.43388919999999997</c:v>
                </c:pt>
                <c:pt idx="63" formatCode="General">
                  <c:v>0.4432932</c:v>
                </c:pt>
                <c:pt idx="64" formatCode="General">
                  <c:v>0.44921839999999996</c:v>
                </c:pt>
                <c:pt idx="65" formatCode="General">
                  <c:v>0.45563960000000003</c:v>
                </c:pt>
                <c:pt idx="66" formatCode="General">
                  <c:v>0.46250520000000006</c:v>
                </c:pt>
                <c:pt idx="67" formatCode="General">
                  <c:v>0.47074720000000003</c:v>
                </c:pt>
                <c:pt idx="68" formatCode="General">
                  <c:v>0.47583559999999997</c:v>
                </c:pt>
                <c:pt idx="69" formatCode="General">
                  <c:v>0.4836936</c:v>
                </c:pt>
                <c:pt idx="70" formatCode="General">
                  <c:v>0.49169839999999998</c:v>
                </c:pt>
                <c:pt idx="71" formatCode="General">
                  <c:v>0.49862200000000001</c:v>
                </c:pt>
                <c:pt idx="72" formatCode="General">
                  <c:v>0.50395599999999996</c:v>
                </c:pt>
                <c:pt idx="73" formatCode="General">
                  <c:v>0.51322400000000001</c:v>
                </c:pt>
                <c:pt idx="74" formatCode="General">
                  <c:v>0.52238560000000001</c:v>
                </c:pt>
                <c:pt idx="75" formatCode="General">
                  <c:v>0.53097680000000003</c:v>
                </c:pt>
                <c:pt idx="76" formatCode="General">
                  <c:v>0.53920800000000002</c:v>
                </c:pt>
                <c:pt idx="77" formatCode="General">
                  <c:v>0.5468828</c:v>
                </c:pt>
                <c:pt idx="78" formatCode="General">
                  <c:v>0.55476999999999999</c:v>
                </c:pt>
                <c:pt idx="79" formatCode="General">
                  <c:v>0.56018800000000002</c:v>
                </c:pt>
                <c:pt idx="80" formatCode="General">
                  <c:v>0.56828000000000001</c:v>
                </c:pt>
                <c:pt idx="81" formatCode="General">
                  <c:v>0.57537079999999996</c:v>
                </c:pt>
                <c:pt idx="82" formatCode="General">
                  <c:v>0.57848759999999999</c:v>
                </c:pt>
                <c:pt idx="83" formatCode="General">
                  <c:v>0.58187359999999999</c:v>
                </c:pt>
                <c:pt idx="84" formatCode="General">
                  <c:v>0.58493439999999997</c:v>
                </c:pt>
                <c:pt idx="85" formatCode="General">
                  <c:v>0.58707520000000002</c:v>
                </c:pt>
                <c:pt idx="86" formatCode="General">
                  <c:v>0.58971839999999998</c:v>
                </c:pt>
                <c:pt idx="87" formatCode="General">
                  <c:v>0.59003399999999995</c:v>
                </c:pt>
                <c:pt idx="88" formatCode="General">
                  <c:v>0.59211439999999993</c:v>
                </c:pt>
                <c:pt idx="89" formatCode="General">
                  <c:v>0.5948504</c:v>
                </c:pt>
                <c:pt idx="90" formatCode="General">
                  <c:v>0.59523560000000009</c:v>
                </c:pt>
                <c:pt idx="91" formatCode="General">
                  <c:v>0.59745880000000007</c:v>
                </c:pt>
                <c:pt idx="92" formatCode="General">
                  <c:v>0.59990520000000003</c:v>
                </c:pt>
                <c:pt idx="93" formatCode="General">
                  <c:v>0.60096839999999996</c:v>
                </c:pt>
                <c:pt idx="94" formatCode="General">
                  <c:v>0.60272199999999998</c:v>
                </c:pt>
                <c:pt idx="95" formatCode="General">
                  <c:v>0.60069039999999996</c:v>
                </c:pt>
                <c:pt idx="96" formatCode="General">
                  <c:v>0.60053639999999997</c:v>
                </c:pt>
                <c:pt idx="97" formatCode="General">
                  <c:v>0.60077959999999997</c:v>
                </c:pt>
                <c:pt idx="98" formatCode="General">
                  <c:v>0.60104279999999999</c:v>
                </c:pt>
                <c:pt idx="99" formatCode="General">
                  <c:v>0.60235320000000003</c:v>
                </c:pt>
              </c:numCache>
            </c:numRef>
          </c:yVal>
          <c:smooth val="1"/>
        </c:ser>
        <c:dLbls>
          <c:showLegendKey val="0"/>
          <c:showVal val="0"/>
          <c:showCatName val="0"/>
          <c:showSerName val="0"/>
          <c:showPercent val="0"/>
          <c:showBubbleSize val="0"/>
        </c:dLbls>
        <c:axId val="122573952"/>
        <c:axId val="128281600"/>
      </c:scatterChart>
      <c:valAx>
        <c:axId val="122573952"/>
        <c:scaling>
          <c:orientation val="minMax"/>
        </c:scaling>
        <c:delete val="0"/>
        <c:axPos val="b"/>
        <c:numFmt formatCode="General" sourceLinked="1"/>
        <c:majorTickMark val="out"/>
        <c:minorTickMark val="none"/>
        <c:tickLblPos val="nextTo"/>
        <c:crossAx val="128281600"/>
        <c:crosses val="autoZero"/>
        <c:crossBetween val="midCat"/>
      </c:valAx>
      <c:valAx>
        <c:axId val="128281600"/>
        <c:scaling>
          <c:orientation val="minMax"/>
        </c:scaling>
        <c:delete val="0"/>
        <c:axPos val="l"/>
        <c:majorGridlines/>
        <c:numFmt formatCode="0%" sourceLinked="0"/>
        <c:majorTickMark val="out"/>
        <c:minorTickMark val="none"/>
        <c:tickLblPos val="nextTo"/>
        <c:crossAx val="122573952"/>
        <c:crosses val="autoZero"/>
        <c:crossBetween val="midCat"/>
        <c:majorUnit val="0.2"/>
      </c:valAx>
    </c:plotArea>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a:solidFill>
                <a:srgbClr val="C00000"/>
              </a:solidFill>
            </a:ln>
          </c:spPr>
          <c:marker>
            <c:symbol val="none"/>
          </c:marker>
          <c:xVal>
            <c:numRef>
              <c:f>Sheet1!$L$3:$L$102</c:f>
              <c:numCache>
                <c:formatCode>General</c:formatCod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numCache>
            </c:numRef>
          </c:xVal>
          <c:yVal>
            <c:numRef>
              <c:f>Sheet1!$M$3:$M$102</c:f>
              <c:numCache>
                <c:formatCode>General</c:formatCode>
                <c:ptCount val="100"/>
                <c:pt idx="0">
                  <c:v>129</c:v>
                </c:pt>
                <c:pt idx="1">
                  <c:v>128</c:v>
                </c:pt>
                <c:pt idx="2">
                  <c:v>127</c:v>
                </c:pt>
                <c:pt idx="3">
                  <c:v>127</c:v>
                </c:pt>
                <c:pt idx="4">
                  <c:v>125</c:v>
                </c:pt>
                <c:pt idx="5">
                  <c:v>124</c:v>
                </c:pt>
                <c:pt idx="6">
                  <c:v>124</c:v>
                </c:pt>
                <c:pt idx="7">
                  <c:v>122</c:v>
                </c:pt>
                <c:pt idx="8">
                  <c:v>122</c:v>
                </c:pt>
                <c:pt idx="9">
                  <c:v>121</c:v>
                </c:pt>
                <c:pt idx="10">
                  <c:v>120</c:v>
                </c:pt>
                <c:pt idx="11">
                  <c:v>118</c:v>
                </c:pt>
                <c:pt idx="12">
                  <c:v>118</c:v>
                </c:pt>
                <c:pt idx="13">
                  <c:v>118</c:v>
                </c:pt>
                <c:pt idx="14">
                  <c:v>116</c:v>
                </c:pt>
                <c:pt idx="15">
                  <c:v>116</c:v>
                </c:pt>
                <c:pt idx="16">
                  <c:v>114</c:v>
                </c:pt>
                <c:pt idx="17">
                  <c:v>114</c:v>
                </c:pt>
                <c:pt idx="18">
                  <c:v>114</c:v>
                </c:pt>
                <c:pt idx="19">
                  <c:v>112</c:v>
                </c:pt>
                <c:pt idx="20">
                  <c:v>111</c:v>
                </c:pt>
                <c:pt idx="21">
                  <c:v>110</c:v>
                </c:pt>
                <c:pt idx="22">
                  <c:v>110</c:v>
                </c:pt>
                <c:pt idx="23">
                  <c:v>108</c:v>
                </c:pt>
                <c:pt idx="24">
                  <c:v>108</c:v>
                </c:pt>
                <c:pt idx="25">
                  <c:v>108</c:v>
                </c:pt>
                <c:pt idx="26">
                  <c:v>107</c:v>
                </c:pt>
                <c:pt idx="27">
                  <c:v>106</c:v>
                </c:pt>
                <c:pt idx="28">
                  <c:v>106</c:v>
                </c:pt>
                <c:pt idx="29">
                  <c:v>104</c:v>
                </c:pt>
                <c:pt idx="30">
                  <c:v>106</c:v>
                </c:pt>
                <c:pt idx="31">
                  <c:v>108</c:v>
                </c:pt>
                <c:pt idx="32">
                  <c:v>108</c:v>
                </c:pt>
                <c:pt idx="33">
                  <c:v>110</c:v>
                </c:pt>
                <c:pt idx="34">
                  <c:v>111</c:v>
                </c:pt>
                <c:pt idx="35">
                  <c:v>112</c:v>
                </c:pt>
                <c:pt idx="36">
                  <c:v>114</c:v>
                </c:pt>
                <c:pt idx="37">
                  <c:v>115</c:v>
                </c:pt>
                <c:pt idx="38">
                  <c:v>115</c:v>
                </c:pt>
                <c:pt idx="39">
                  <c:v>117</c:v>
                </c:pt>
                <c:pt idx="40">
                  <c:v>119</c:v>
                </c:pt>
                <c:pt idx="41">
                  <c:v>120</c:v>
                </c:pt>
                <c:pt idx="42">
                  <c:v>121</c:v>
                </c:pt>
                <c:pt idx="43">
                  <c:v>122</c:v>
                </c:pt>
                <c:pt idx="44">
                  <c:v>124</c:v>
                </c:pt>
                <c:pt idx="45">
                  <c:v>124</c:v>
                </c:pt>
                <c:pt idx="46">
                  <c:v>126</c:v>
                </c:pt>
                <c:pt idx="47">
                  <c:v>127</c:v>
                </c:pt>
                <c:pt idx="48">
                  <c:v>130</c:v>
                </c:pt>
                <c:pt idx="49">
                  <c:v>131</c:v>
                </c:pt>
                <c:pt idx="50">
                  <c:v>131</c:v>
                </c:pt>
                <c:pt idx="51">
                  <c:v>133</c:v>
                </c:pt>
                <c:pt idx="52">
                  <c:v>133</c:v>
                </c:pt>
                <c:pt idx="53">
                  <c:v>135</c:v>
                </c:pt>
                <c:pt idx="54">
                  <c:v>137</c:v>
                </c:pt>
                <c:pt idx="55">
                  <c:v>138</c:v>
                </c:pt>
                <c:pt idx="56">
                  <c:v>139</c:v>
                </c:pt>
                <c:pt idx="57">
                  <c:v>141</c:v>
                </c:pt>
                <c:pt idx="58">
                  <c:v>142</c:v>
                </c:pt>
                <c:pt idx="59">
                  <c:v>143</c:v>
                </c:pt>
                <c:pt idx="60">
                  <c:v>144</c:v>
                </c:pt>
                <c:pt idx="61">
                  <c:v>146</c:v>
                </c:pt>
                <c:pt idx="62">
                  <c:v>147</c:v>
                </c:pt>
                <c:pt idx="63">
                  <c:v>148</c:v>
                </c:pt>
                <c:pt idx="64">
                  <c:v>149</c:v>
                </c:pt>
                <c:pt idx="65">
                  <c:v>150</c:v>
                </c:pt>
                <c:pt idx="66">
                  <c:v>151</c:v>
                </c:pt>
                <c:pt idx="67">
                  <c:v>153</c:v>
                </c:pt>
                <c:pt idx="68">
                  <c:v>153</c:v>
                </c:pt>
                <c:pt idx="69">
                  <c:v>155</c:v>
                </c:pt>
                <c:pt idx="70">
                  <c:v>155</c:v>
                </c:pt>
                <c:pt idx="71">
                  <c:v>157</c:v>
                </c:pt>
                <c:pt idx="72">
                  <c:v>157</c:v>
                </c:pt>
                <c:pt idx="73">
                  <c:v>158</c:v>
                </c:pt>
                <c:pt idx="74">
                  <c:v>159</c:v>
                </c:pt>
                <c:pt idx="75">
                  <c:v>159</c:v>
                </c:pt>
                <c:pt idx="76">
                  <c:v>160</c:v>
                </c:pt>
                <c:pt idx="77">
                  <c:v>161</c:v>
                </c:pt>
                <c:pt idx="78">
                  <c:v>162</c:v>
                </c:pt>
                <c:pt idx="79">
                  <c:v>162</c:v>
                </c:pt>
                <c:pt idx="80">
                  <c:v>162</c:v>
                </c:pt>
                <c:pt idx="81">
                  <c:v>162</c:v>
                </c:pt>
                <c:pt idx="82">
                  <c:v>162</c:v>
                </c:pt>
                <c:pt idx="83">
                  <c:v>162</c:v>
                </c:pt>
                <c:pt idx="84">
                  <c:v>162</c:v>
                </c:pt>
                <c:pt idx="85">
                  <c:v>162</c:v>
                </c:pt>
                <c:pt idx="86">
                  <c:v>162</c:v>
                </c:pt>
                <c:pt idx="87">
                  <c:v>161</c:v>
                </c:pt>
                <c:pt idx="88">
                  <c:v>162</c:v>
                </c:pt>
                <c:pt idx="89">
                  <c:v>162</c:v>
                </c:pt>
                <c:pt idx="90">
                  <c:v>162</c:v>
                </c:pt>
                <c:pt idx="91">
                  <c:v>162</c:v>
                </c:pt>
                <c:pt idx="92">
                  <c:v>162</c:v>
                </c:pt>
                <c:pt idx="93">
                  <c:v>162</c:v>
                </c:pt>
                <c:pt idx="94">
                  <c:v>162</c:v>
                </c:pt>
                <c:pt idx="95">
                  <c:v>162</c:v>
                </c:pt>
                <c:pt idx="96">
                  <c:v>162</c:v>
                </c:pt>
                <c:pt idx="97">
                  <c:v>162</c:v>
                </c:pt>
                <c:pt idx="98">
                  <c:v>162</c:v>
                </c:pt>
                <c:pt idx="99">
                  <c:v>162</c:v>
                </c:pt>
              </c:numCache>
            </c:numRef>
          </c:yVal>
          <c:smooth val="1"/>
        </c:ser>
        <c:dLbls>
          <c:showLegendKey val="0"/>
          <c:showVal val="0"/>
          <c:showCatName val="0"/>
          <c:showSerName val="0"/>
          <c:showPercent val="0"/>
          <c:showBubbleSize val="0"/>
        </c:dLbls>
        <c:axId val="118848512"/>
        <c:axId val="118859264"/>
      </c:scatterChart>
      <c:valAx>
        <c:axId val="118848512"/>
        <c:scaling>
          <c:orientation val="minMax"/>
        </c:scaling>
        <c:delete val="0"/>
        <c:axPos val="b"/>
        <c:numFmt formatCode="General" sourceLinked="1"/>
        <c:majorTickMark val="out"/>
        <c:minorTickMark val="none"/>
        <c:tickLblPos val="nextTo"/>
        <c:crossAx val="118859264"/>
        <c:crosses val="autoZero"/>
        <c:crossBetween val="midCat"/>
      </c:valAx>
      <c:valAx>
        <c:axId val="118859264"/>
        <c:scaling>
          <c:orientation val="minMax"/>
        </c:scaling>
        <c:delete val="0"/>
        <c:axPos val="l"/>
        <c:majorGridlines/>
        <c:numFmt formatCode="General" sourceLinked="1"/>
        <c:majorTickMark val="out"/>
        <c:minorTickMark val="none"/>
        <c:tickLblPos val="nextTo"/>
        <c:crossAx val="118848512"/>
        <c:crosses val="autoZero"/>
        <c:crossBetween val="midCat"/>
        <c:majorUnit val="50"/>
      </c:valAx>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mn-cs"/>
              </a:defRPr>
            </a:lvl1pPr>
          </a:lstStyle>
          <a:p>
            <a:pPr>
              <a:defRPr/>
            </a:pPr>
            <a:endParaRPr lang="en-US"/>
          </a:p>
        </p:txBody>
      </p:sp>
      <p:sp>
        <p:nvSpPr>
          <p:cNvPr id="727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mn-cs"/>
              </a:defRPr>
            </a:lvl1pPr>
          </a:lstStyle>
          <a:p>
            <a:pPr>
              <a:defRPr/>
            </a:pPr>
            <a:endParaRPr lang="en-US"/>
          </a:p>
        </p:txBody>
      </p:sp>
      <p:sp>
        <p:nvSpPr>
          <p:cNvPr id="727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mn-cs"/>
              </a:defRPr>
            </a:lvl1pPr>
          </a:lstStyle>
          <a:p>
            <a:pPr>
              <a:defRPr/>
            </a:pPr>
            <a:endParaRPr lang="en-US"/>
          </a:p>
        </p:txBody>
      </p:sp>
      <p:sp>
        <p:nvSpPr>
          <p:cNvPr id="727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mn-cs"/>
              </a:defRPr>
            </a:lvl1pPr>
          </a:lstStyle>
          <a:p>
            <a:pPr>
              <a:defRPr/>
            </a:pPr>
            <a:fld id="{9DAB4DA9-E1F6-4017-BDDE-585955B61A8D}" type="slidenum">
              <a:rPr lang="en-US"/>
              <a:pPr>
                <a:defRPr/>
              </a:pPr>
              <a:t>‹#›</a:t>
            </a:fld>
            <a:endParaRPr lang="en-US"/>
          </a:p>
        </p:txBody>
      </p:sp>
    </p:spTree>
    <p:extLst>
      <p:ext uri="{BB962C8B-B14F-4D97-AF65-F5344CB8AC3E}">
        <p14:creationId xmlns:p14="http://schemas.microsoft.com/office/powerpoint/2010/main" val="1476338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mn-cs"/>
              </a:defRPr>
            </a:lvl1pPr>
          </a:lstStyle>
          <a:p>
            <a:pPr>
              <a:defRPr/>
            </a:pPr>
            <a:endParaRPr lang="en-US"/>
          </a:p>
        </p:txBody>
      </p:sp>
      <p:sp>
        <p:nvSpPr>
          <p:cNvPr id="7577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mn-cs"/>
              </a:defRPr>
            </a:lvl1pPr>
          </a:lstStyle>
          <a:p>
            <a:pPr>
              <a:defRPr/>
            </a:pPr>
            <a:endParaRPr lang="en-US"/>
          </a:p>
        </p:txBody>
      </p:sp>
      <p:sp>
        <p:nvSpPr>
          <p:cNvPr id="4198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8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578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mn-cs"/>
              </a:defRPr>
            </a:lvl1pPr>
          </a:lstStyle>
          <a:p>
            <a:pPr>
              <a:defRPr/>
            </a:pPr>
            <a:endParaRPr lang="en-US"/>
          </a:p>
        </p:txBody>
      </p:sp>
      <p:sp>
        <p:nvSpPr>
          <p:cNvPr id="7578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mn-cs"/>
              </a:defRPr>
            </a:lvl1pPr>
          </a:lstStyle>
          <a:p>
            <a:pPr>
              <a:defRPr/>
            </a:pPr>
            <a:fld id="{85B5F868-922C-45EE-8C37-5B34971AC035}" type="slidenum">
              <a:rPr lang="en-US"/>
              <a:pPr>
                <a:defRPr/>
              </a:pPr>
              <a:t>‹#›</a:t>
            </a:fld>
            <a:endParaRPr lang="en-US"/>
          </a:p>
        </p:txBody>
      </p:sp>
    </p:spTree>
    <p:extLst>
      <p:ext uri="{BB962C8B-B14F-4D97-AF65-F5344CB8AC3E}">
        <p14:creationId xmlns:p14="http://schemas.microsoft.com/office/powerpoint/2010/main" val="23953788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These fish are mostly here because they have places to hide when disturbed. Other fish appear there because the prey they are after expect to be able to hide there. This is an important feature of coral reefs that keep them abundant in organisms and species.  </a:t>
            </a:r>
          </a:p>
        </p:txBody>
      </p:sp>
      <p:sp>
        <p:nvSpPr>
          <p:cNvPr id="4" name="Slide Number Placeholder 3"/>
          <p:cNvSpPr>
            <a:spLocks noGrp="1"/>
          </p:cNvSpPr>
          <p:nvPr>
            <p:ph type="sldNum" sz="quarter" idx="5"/>
          </p:nvPr>
        </p:nvSpPr>
        <p:spPr/>
        <p:txBody>
          <a:bodyPr/>
          <a:lstStyle/>
          <a:p>
            <a:pPr>
              <a:defRPr/>
            </a:pPr>
            <a:fld id="{3DA7E04A-2917-4A86-9CE7-A9C84A6FD596}" type="slidenum">
              <a:rPr lang="en-US" smtClean="0"/>
              <a:pPr>
                <a:defRPr/>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97D2C42E-E7D6-454A-9CE7-073AC0F7BD00}" type="slidenum">
              <a:rPr lang="en-US" smtClean="0"/>
              <a:pPr>
                <a:defRPr/>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369A22B7-E2AE-4D4E-B747-17EA4DE60A7E}" type="slidenum">
              <a:rPr lang="en-US" smtClean="0"/>
              <a:pPr>
                <a:defRPr/>
              </a:pPr>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vmlDrawing" Target="../drawings/vmlDrawing2.vml"/><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vmlDrawing" Target="../drawings/vmlDrawing3.vml"/><Relationship Id="rId4" Type="http://schemas.openxmlformats.org/officeDocument/2006/relationships/image" Target="../media/image1.w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vmlDrawing" Target="../drawings/vmlDrawing4.vml"/><Relationship Id="rId4" Type="http://schemas.openxmlformats.org/officeDocument/2006/relationships/image" Target="../media/image1.w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vmlDrawing" Target="../drawings/vmlDrawing5.vml"/><Relationship Id="rId4" Type="http://schemas.openxmlformats.org/officeDocument/2006/relationships/image" Target="../media/image1.w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vmlDrawing" Target="../drawings/vmlDrawing6.vml"/><Relationship Id="rId4" Type="http://schemas.openxmlformats.org/officeDocument/2006/relationships/image" Target="../media/image1.w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vmlDrawing" Target="../drawings/vmlDrawing7.vml"/><Relationship Id="rId4" Type="http://schemas.openxmlformats.org/officeDocument/2006/relationships/image" Target="../media/image1.w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vmlDrawing" Target="../drawings/vmlDrawing8.vml"/><Relationship Id="rId4" Type="http://schemas.openxmlformats.org/officeDocument/2006/relationships/image" Target="../media/image1.w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vmlDrawing" Target="../drawings/vmlDrawing9.vml"/><Relationship Id="rId4" Type="http://schemas.openxmlformats.org/officeDocument/2006/relationships/image" Target="../media/image1.w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vmlDrawing" Target="../drawings/vmlDrawing10.vml"/><Relationship Id="rId4" Type="http://schemas.openxmlformats.org/officeDocument/2006/relationships/image" Target="../media/image1.w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vmlDrawing" Target="../drawings/vmlDrawing11.vml"/><Relationship Id="rId4" Type="http://schemas.openxmlformats.org/officeDocument/2006/relationships/image" Target="../media/image1.w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vmlDrawing" Target="../drawings/vmlDrawing12.vml"/><Relationship Id="rId4" Type="http://schemas.openxmlformats.org/officeDocument/2006/relationships/image" Target="../media/image1.w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vmlDrawing" Target="../drawings/vmlDrawing13.vml"/><Relationship Id="rId4" Type="http://schemas.openxmlformats.org/officeDocument/2006/relationships/image" Target="../media/image1.w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4" name="Object 7"/>
          <p:cNvGraphicFramePr>
            <a:graphicFrameLocks noChangeAspect="1"/>
          </p:cNvGraphicFramePr>
          <p:nvPr userDrawn="1"/>
        </p:nvGraphicFramePr>
        <p:xfrm>
          <a:off x="609600" y="685800"/>
          <a:ext cx="1219200" cy="1117600"/>
        </p:xfrm>
        <a:graphic>
          <a:graphicData uri="http://schemas.openxmlformats.org/presentationml/2006/ole">
            <mc:AlternateContent xmlns:mc="http://schemas.openxmlformats.org/markup-compatibility/2006">
              <mc:Choice xmlns:v="urn:schemas-microsoft-com:vml" Requires="v">
                <p:oleObj spid="_x0000_s79893" name="CorelDRAW" r:id="rId3" imgW="3914775" imgH="3581400" progId="CorelDRAW.Graphic.10">
                  <p:embed/>
                </p:oleObj>
              </mc:Choice>
              <mc:Fallback>
                <p:oleObj name="CorelDRAW" r:id="rId3" imgW="3914775" imgH="35814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685800"/>
                        <a:ext cx="1219200" cy="1117600"/>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38100">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21A726CF-0EDF-4DD6-A79F-CD2D42F7393C}" type="slidenum">
              <a:rPr lang="en-US"/>
              <a:pPr>
                <a:defRPr/>
              </a:pPr>
              <a:t>‹#›</a:t>
            </a:fld>
            <a:endParaRPr lang="en-US"/>
          </a:p>
        </p:txBody>
      </p:sp>
    </p:spTree>
    <p:extLst>
      <p:ext uri="{BB962C8B-B14F-4D97-AF65-F5344CB8AC3E}">
        <p14:creationId xmlns:p14="http://schemas.microsoft.com/office/powerpoint/2010/main" val="335060829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graphicFrame>
        <p:nvGraphicFramePr>
          <p:cNvPr id="4" name="Object 7"/>
          <p:cNvGraphicFramePr>
            <a:graphicFrameLocks noChangeAspect="1"/>
          </p:cNvGraphicFramePr>
          <p:nvPr userDrawn="1"/>
        </p:nvGraphicFramePr>
        <p:xfrm>
          <a:off x="609600" y="685800"/>
          <a:ext cx="1219200" cy="1117600"/>
        </p:xfrm>
        <a:graphic>
          <a:graphicData uri="http://schemas.openxmlformats.org/presentationml/2006/ole">
            <mc:AlternateContent xmlns:mc="http://schemas.openxmlformats.org/markup-compatibility/2006">
              <mc:Choice xmlns:v="urn:schemas-microsoft-com:vml" Requires="v">
                <p:oleObj spid="_x0000_s80917" name="CorelDRAW" r:id="rId3" imgW="3914775" imgH="3581400" progId="CorelDRAW.Graphic.10">
                  <p:embed/>
                </p:oleObj>
              </mc:Choice>
              <mc:Fallback>
                <p:oleObj name="CorelDRAW" r:id="rId3" imgW="3914775" imgH="35814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685800"/>
                        <a:ext cx="1219200" cy="1117600"/>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38100">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D459E275-10FE-4205-9310-8E0C0CBD6CCE}" type="slidenum">
              <a:rPr lang="en-US"/>
              <a:pPr>
                <a:defRPr/>
              </a:pPr>
              <a:t>‹#›</a:t>
            </a:fld>
            <a:endParaRPr lang="en-US"/>
          </a:p>
        </p:txBody>
      </p:sp>
    </p:spTree>
    <p:extLst>
      <p:ext uri="{BB962C8B-B14F-4D97-AF65-F5344CB8AC3E}">
        <p14:creationId xmlns:p14="http://schemas.microsoft.com/office/powerpoint/2010/main" val="344953729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aphicFrame>
        <p:nvGraphicFramePr>
          <p:cNvPr id="4" name="Object 7"/>
          <p:cNvGraphicFramePr>
            <a:graphicFrameLocks noChangeAspect="1"/>
          </p:cNvGraphicFramePr>
          <p:nvPr userDrawn="1"/>
        </p:nvGraphicFramePr>
        <p:xfrm>
          <a:off x="609600" y="685800"/>
          <a:ext cx="1219200" cy="1117600"/>
        </p:xfrm>
        <a:graphic>
          <a:graphicData uri="http://schemas.openxmlformats.org/presentationml/2006/ole">
            <mc:AlternateContent xmlns:mc="http://schemas.openxmlformats.org/markup-compatibility/2006">
              <mc:Choice xmlns:v="urn:schemas-microsoft-com:vml" Requires="v">
                <p:oleObj spid="_x0000_s81941" name="CorelDRAW" r:id="rId3" imgW="3914775" imgH="3581400" progId="CorelDRAW.Graphic.10">
                  <p:embed/>
                </p:oleObj>
              </mc:Choice>
              <mc:Fallback>
                <p:oleObj name="CorelDRAW" r:id="rId3" imgW="3914775" imgH="35814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685800"/>
                        <a:ext cx="1219200" cy="1117600"/>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38100">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FBA59B6-ABA7-4A02-B8D7-E97C09E4ED78}" type="slidenum">
              <a:rPr lang="en-US"/>
              <a:pPr>
                <a:defRPr/>
              </a:pPr>
              <a:t>‹#›</a:t>
            </a:fld>
            <a:endParaRPr lang="en-US"/>
          </a:p>
        </p:txBody>
      </p:sp>
    </p:spTree>
    <p:extLst>
      <p:ext uri="{BB962C8B-B14F-4D97-AF65-F5344CB8AC3E}">
        <p14:creationId xmlns:p14="http://schemas.microsoft.com/office/powerpoint/2010/main" val="392425537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graphicFrame>
        <p:nvGraphicFramePr>
          <p:cNvPr id="5" name="Object 7"/>
          <p:cNvGraphicFramePr>
            <a:graphicFrameLocks noChangeAspect="1"/>
          </p:cNvGraphicFramePr>
          <p:nvPr userDrawn="1"/>
        </p:nvGraphicFramePr>
        <p:xfrm>
          <a:off x="609600" y="685800"/>
          <a:ext cx="1219200" cy="1117600"/>
        </p:xfrm>
        <a:graphic>
          <a:graphicData uri="http://schemas.openxmlformats.org/presentationml/2006/ole">
            <mc:AlternateContent xmlns:mc="http://schemas.openxmlformats.org/markup-compatibility/2006">
              <mc:Choice xmlns:v="urn:schemas-microsoft-com:vml" Requires="v">
                <p:oleObj spid="_x0000_s82965" name="CorelDRAW" r:id="rId3" imgW="3914775" imgH="3581400" progId="CorelDRAW.Graphic.10">
                  <p:embed/>
                </p:oleObj>
              </mc:Choice>
              <mc:Fallback>
                <p:oleObj name="CorelDRAW" r:id="rId3" imgW="3914775" imgH="35814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685800"/>
                        <a:ext cx="1219200" cy="1117600"/>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38100">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2133600"/>
            <a:ext cx="3810000" cy="3962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133600"/>
            <a:ext cx="3810000" cy="3962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5"/>
          <p:cNvSpPr>
            <a:spLocks noGrp="1" noChangeArrowheads="1"/>
          </p:cNvSpPr>
          <p:nvPr>
            <p:ph type="dt" sz="half" idx="10"/>
          </p:nvPr>
        </p:nvSpPr>
        <p:spPr/>
        <p:txBody>
          <a:bodyPr/>
          <a:lstStyle>
            <a:lvl1pPr>
              <a:defRPr/>
            </a:lvl1pPr>
          </a:lstStyle>
          <a:p>
            <a:pPr>
              <a:defRPr/>
            </a:pPr>
            <a:endParaRPr lang="en-US"/>
          </a:p>
        </p:txBody>
      </p:sp>
      <p:sp>
        <p:nvSpPr>
          <p:cNvPr id="7" name="Rectangle 6"/>
          <p:cNvSpPr>
            <a:spLocks noGrp="1" noChangeArrowheads="1"/>
          </p:cNvSpPr>
          <p:nvPr>
            <p:ph type="ftr" sz="quarter" idx="11"/>
          </p:nvPr>
        </p:nvSpPr>
        <p:spPr/>
        <p:txBody>
          <a:bodyPr/>
          <a:lstStyle>
            <a:lvl1pPr>
              <a:defRPr/>
            </a:lvl1pPr>
          </a:lstStyle>
          <a:p>
            <a:pPr>
              <a:defRPr/>
            </a:pPr>
            <a:endParaRPr lang="en-US"/>
          </a:p>
        </p:txBody>
      </p:sp>
      <p:sp>
        <p:nvSpPr>
          <p:cNvPr id="8" name="Rectangle 7"/>
          <p:cNvSpPr>
            <a:spLocks noGrp="1" noChangeArrowheads="1"/>
          </p:cNvSpPr>
          <p:nvPr>
            <p:ph type="sldNum" sz="quarter" idx="12"/>
          </p:nvPr>
        </p:nvSpPr>
        <p:spPr/>
        <p:txBody>
          <a:bodyPr/>
          <a:lstStyle>
            <a:lvl1pPr>
              <a:defRPr/>
            </a:lvl1pPr>
          </a:lstStyle>
          <a:p>
            <a:pPr>
              <a:defRPr/>
            </a:pPr>
            <a:fld id="{6F20A1EF-2274-420C-8202-6BA694C8ACE8}" type="slidenum">
              <a:rPr lang="en-US"/>
              <a:pPr>
                <a:defRPr/>
              </a:pPr>
              <a:t>‹#›</a:t>
            </a:fld>
            <a:endParaRPr lang="en-US"/>
          </a:p>
        </p:txBody>
      </p:sp>
    </p:spTree>
    <p:extLst>
      <p:ext uri="{BB962C8B-B14F-4D97-AF65-F5344CB8AC3E}">
        <p14:creationId xmlns:p14="http://schemas.microsoft.com/office/powerpoint/2010/main" val="413892866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graphicFrame>
        <p:nvGraphicFramePr>
          <p:cNvPr id="7" name="Object 7"/>
          <p:cNvGraphicFramePr>
            <a:graphicFrameLocks noChangeAspect="1"/>
          </p:cNvGraphicFramePr>
          <p:nvPr userDrawn="1"/>
        </p:nvGraphicFramePr>
        <p:xfrm>
          <a:off x="609600" y="685800"/>
          <a:ext cx="1219200" cy="1117600"/>
        </p:xfrm>
        <a:graphic>
          <a:graphicData uri="http://schemas.openxmlformats.org/presentationml/2006/ole">
            <mc:AlternateContent xmlns:mc="http://schemas.openxmlformats.org/markup-compatibility/2006">
              <mc:Choice xmlns:v="urn:schemas-microsoft-com:vml" Requires="v">
                <p:oleObj spid="_x0000_s83989" name="CorelDRAW" r:id="rId3" imgW="3914775" imgH="3581400" progId="CorelDRAW.Graphic.10">
                  <p:embed/>
                </p:oleObj>
              </mc:Choice>
              <mc:Fallback>
                <p:oleObj name="CorelDRAW" r:id="rId3" imgW="3914775" imgH="35814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685800"/>
                        <a:ext cx="1219200" cy="1117600"/>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38100">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4"/>
          <p:cNvSpPr>
            <a:spLocks noGrp="1" noChangeArrowheads="1"/>
          </p:cNvSpPr>
          <p:nvPr>
            <p:ph type="dt" sz="half" idx="10"/>
          </p:nvPr>
        </p:nvSpPr>
        <p:spPr/>
        <p:txBody>
          <a:bodyPr/>
          <a:lstStyle>
            <a:lvl1pPr>
              <a:defRPr/>
            </a:lvl1pPr>
          </a:lstStyle>
          <a:p>
            <a:pPr>
              <a:defRPr/>
            </a:pPr>
            <a:endParaRPr lang="en-US"/>
          </a:p>
        </p:txBody>
      </p:sp>
      <p:sp>
        <p:nvSpPr>
          <p:cNvPr id="9" name="Rectangle 5"/>
          <p:cNvSpPr>
            <a:spLocks noGrp="1" noChangeArrowheads="1"/>
          </p:cNvSpPr>
          <p:nvPr>
            <p:ph type="ftr" sz="quarter" idx="11"/>
          </p:nvPr>
        </p:nvSpPr>
        <p:spPr/>
        <p:txBody>
          <a:bodyPr/>
          <a:lstStyle>
            <a:lvl1pPr>
              <a:defRPr/>
            </a:lvl1pPr>
          </a:lstStyle>
          <a:p>
            <a:pPr>
              <a:defRPr/>
            </a:pPr>
            <a:endParaRPr lang="en-US"/>
          </a:p>
        </p:txBody>
      </p:sp>
      <p:sp>
        <p:nvSpPr>
          <p:cNvPr id="10" name="Rectangle 6"/>
          <p:cNvSpPr>
            <a:spLocks noGrp="1" noChangeArrowheads="1"/>
          </p:cNvSpPr>
          <p:nvPr>
            <p:ph type="sldNum" sz="quarter" idx="12"/>
          </p:nvPr>
        </p:nvSpPr>
        <p:spPr/>
        <p:txBody>
          <a:bodyPr/>
          <a:lstStyle>
            <a:lvl1pPr>
              <a:defRPr/>
            </a:lvl1pPr>
          </a:lstStyle>
          <a:p>
            <a:pPr>
              <a:defRPr/>
            </a:pPr>
            <a:fld id="{8DB6A687-7718-43C1-95FB-325FE827224F}" type="slidenum">
              <a:rPr lang="en-US"/>
              <a:pPr>
                <a:defRPr/>
              </a:pPr>
              <a:t>‹#›</a:t>
            </a:fld>
            <a:endParaRPr lang="en-US"/>
          </a:p>
        </p:txBody>
      </p:sp>
    </p:spTree>
    <p:extLst>
      <p:ext uri="{BB962C8B-B14F-4D97-AF65-F5344CB8AC3E}">
        <p14:creationId xmlns:p14="http://schemas.microsoft.com/office/powerpoint/2010/main" val="3096235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graphicFrame>
        <p:nvGraphicFramePr>
          <p:cNvPr id="3" name="Object 7"/>
          <p:cNvGraphicFramePr>
            <a:graphicFrameLocks noChangeAspect="1"/>
          </p:cNvGraphicFramePr>
          <p:nvPr userDrawn="1"/>
        </p:nvGraphicFramePr>
        <p:xfrm>
          <a:off x="609600" y="685800"/>
          <a:ext cx="1219200" cy="1117600"/>
        </p:xfrm>
        <a:graphic>
          <a:graphicData uri="http://schemas.openxmlformats.org/presentationml/2006/ole">
            <mc:AlternateContent xmlns:mc="http://schemas.openxmlformats.org/markup-compatibility/2006">
              <mc:Choice xmlns:v="urn:schemas-microsoft-com:vml" Requires="v">
                <p:oleObj spid="_x0000_s85013" name="CorelDRAW" r:id="rId3" imgW="3914775" imgH="3581400" progId="CorelDRAW.Graphic.10">
                  <p:embed/>
                </p:oleObj>
              </mc:Choice>
              <mc:Fallback>
                <p:oleObj name="CorelDRAW" r:id="rId3" imgW="3914775" imgH="35814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685800"/>
                        <a:ext cx="1219200" cy="1117600"/>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38100">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itle 1"/>
          <p:cNvSpPr>
            <a:spLocks noGrp="1"/>
          </p:cNvSpPr>
          <p:nvPr>
            <p:ph type="title"/>
          </p:nvPr>
        </p:nvSpPr>
        <p:spPr/>
        <p:txBody>
          <a:bodyPr/>
          <a:lstStyle/>
          <a:p>
            <a:r>
              <a:rPr lang="en-US" smtClean="0"/>
              <a:t>Click to edit Master title style</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022BB79F-D73F-4E02-ABCB-396A7C690A74}" type="slidenum">
              <a:rPr lang="en-US"/>
              <a:pPr>
                <a:defRPr/>
              </a:pPr>
              <a:t>‹#›</a:t>
            </a:fld>
            <a:endParaRPr lang="en-US"/>
          </a:p>
        </p:txBody>
      </p:sp>
    </p:spTree>
    <p:extLst>
      <p:ext uri="{BB962C8B-B14F-4D97-AF65-F5344CB8AC3E}">
        <p14:creationId xmlns:p14="http://schemas.microsoft.com/office/powerpoint/2010/main" val="111075775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aphicFrame>
        <p:nvGraphicFramePr>
          <p:cNvPr id="2" name="Object 7"/>
          <p:cNvGraphicFramePr>
            <a:graphicFrameLocks noChangeAspect="1"/>
          </p:cNvGraphicFramePr>
          <p:nvPr userDrawn="1"/>
        </p:nvGraphicFramePr>
        <p:xfrm>
          <a:off x="609600" y="685800"/>
          <a:ext cx="1219200" cy="1117600"/>
        </p:xfrm>
        <a:graphic>
          <a:graphicData uri="http://schemas.openxmlformats.org/presentationml/2006/ole">
            <mc:AlternateContent xmlns:mc="http://schemas.openxmlformats.org/markup-compatibility/2006">
              <mc:Choice xmlns:v="urn:schemas-microsoft-com:vml" Requires="v">
                <p:oleObj spid="_x0000_s86037" name="CorelDRAW" r:id="rId3" imgW="3914775" imgH="3581400" progId="CorelDRAW.Graphic.10">
                  <p:embed/>
                </p:oleObj>
              </mc:Choice>
              <mc:Fallback>
                <p:oleObj name="CorelDRAW" r:id="rId3" imgW="3914775" imgH="35814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685800"/>
                        <a:ext cx="1219200" cy="1117600"/>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38100">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0940D3E9-312E-4E76-9F24-795582116D4F}" type="slidenum">
              <a:rPr lang="en-US"/>
              <a:pPr>
                <a:defRPr/>
              </a:pPr>
              <a:t>‹#›</a:t>
            </a:fld>
            <a:endParaRPr lang="en-US"/>
          </a:p>
        </p:txBody>
      </p:sp>
    </p:spTree>
    <p:extLst>
      <p:ext uri="{BB962C8B-B14F-4D97-AF65-F5344CB8AC3E}">
        <p14:creationId xmlns:p14="http://schemas.microsoft.com/office/powerpoint/2010/main" val="391111512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aphicFrame>
        <p:nvGraphicFramePr>
          <p:cNvPr id="5" name="Object 7"/>
          <p:cNvGraphicFramePr>
            <a:graphicFrameLocks noChangeAspect="1"/>
          </p:cNvGraphicFramePr>
          <p:nvPr userDrawn="1"/>
        </p:nvGraphicFramePr>
        <p:xfrm>
          <a:off x="609600" y="685800"/>
          <a:ext cx="1219200" cy="1117600"/>
        </p:xfrm>
        <a:graphic>
          <a:graphicData uri="http://schemas.openxmlformats.org/presentationml/2006/ole">
            <mc:AlternateContent xmlns:mc="http://schemas.openxmlformats.org/markup-compatibility/2006">
              <mc:Choice xmlns:v="urn:schemas-microsoft-com:vml" Requires="v">
                <p:oleObj spid="_x0000_s87061" name="CorelDRAW" r:id="rId3" imgW="3914775" imgH="3581400" progId="CorelDRAW.Graphic.10">
                  <p:embed/>
                </p:oleObj>
              </mc:Choice>
              <mc:Fallback>
                <p:oleObj name="CorelDRAW" r:id="rId3" imgW="3914775" imgH="35814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685800"/>
                        <a:ext cx="1219200" cy="1117600"/>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38100">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Rectangle 5"/>
          <p:cNvSpPr>
            <a:spLocks noGrp="1" noChangeArrowheads="1"/>
          </p:cNvSpPr>
          <p:nvPr>
            <p:ph type="dt" sz="half" idx="10"/>
          </p:nvPr>
        </p:nvSpPr>
        <p:spPr/>
        <p:txBody>
          <a:bodyPr/>
          <a:lstStyle>
            <a:lvl1pPr>
              <a:defRPr/>
            </a:lvl1pPr>
          </a:lstStyle>
          <a:p>
            <a:pPr>
              <a:defRPr/>
            </a:pPr>
            <a:endParaRPr lang="en-US"/>
          </a:p>
        </p:txBody>
      </p:sp>
      <p:sp>
        <p:nvSpPr>
          <p:cNvPr id="7" name="Rectangle 6"/>
          <p:cNvSpPr>
            <a:spLocks noGrp="1" noChangeArrowheads="1"/>
          </p:cNvSpPr>
          <p:nvPr>
            <p:ph type="ftr" sz="quarter" idx="11"/>
          </p:nvPr>
        </p:nvSpPr>
        <p:spPr/>
        <p:txBody>
          <a:bodyPr/>
          <a:lstStyle>
            <a:lvl1pPr>
              <a:defRPr/>
            </a:lvl1pPr>
          </a:lstStyle>
          <a:p>
            <a:pPr>
              <a:defRPr/>
            </a:pPr>
            <a:endParaRPr lang="en-US"/>
          </a:p>
        </p:txBody>
      </p:sp>
      <p:sp>
        <p:nvSpPr>
          <p:cNvPr id="8" name="Rectangle 7"/>
          <p:cNvSpPr>
            <a:spLocks noGrp="1" noChangeArrowheads="1"/>
          </p:cNvSpPr>
          <p:nvPr>
            <p:ph type="sldNum" sz="quarter" idx="12"/>
          </p:nvPr>
        </p:nvSpPr>
        <p:spPr/>
        <p:txBody>
          <a:bodyPr/>
          <a:lstStyle>
            <a:lvl1pPr>
              <a:defRPr/>
            </a:lvl1pPr>
          </a:lstStyle>
          <a:p>
            <a:pPr>
              <a:defRPr/>
            </a:pPr>
            <a:fld id="{FDAABB43-6323-4191-8445-4D613D8F0F48}" type="slidenum">
              <a:rPr lang="en-US"/>
              <a:pPr>
                <a:defRPr/>
              </a:pPr>
              <a:t>‹#›</a:t>
            </a:fld>
            <a:endParaRPr lang="en-US"/>
          </a:p>
        </p:txBody>
      </p:sp>
    </p:spTree>
    <p:extLst>
      <p:ext uri="{BB962C8B-B14F-4D97-AF65-F5344CB8AC3E}">
        <p14:creationId xmlns:p14="http://schemas.microsoft.com/office/powerpoint/2010/main" val="251211493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aphicFrame>
        <p:nvGraphicFramePr>
          <p:cNvPr id="5" name="Object 7"/>
          <p:cNvGraphicFramePr>
            <a:graphicFrameLocks noChangeAspect="1"/>
          </p:cNvGraphicFramePr>
          <p:nvPr userDrawn="1"/>
        </p:nvGraphicFramePr>
        <p:xfrm>
          <a:off x="609600" y="685800"/>
          <a:ext cx="1219200" cy="1117600"/>
        </p:xfrm>
        <a:graphic>
          <a:graphicData uri="http://schemas.openxmlformats.org/presentationml/2006/ole">
            <mc:AlternateContent xmlns:mc="http://schemas.openxmlformats.org/markup-compatibility/2006">
              <mc:Choice xmlns:v="urn:schemas-microsoft-com:vml" Requires="v">
                <p:oleObj spid="_x0000_s88085" name="CorelDRAW" r:id="rId3" imgW="3914775" imgH="3581400" progId="CorelDRAW.Graphic.10">
                  <p:embed/>
                </p:oleObj>
              </mc:Choice>
              <mc:Fallback>
                <p:oleObj name="CorelDRAW" r:id="rId3" imgW="3914775" imgH="35814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685800"/>
                        <a:ext cx="1219200" cy="1117600"/>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38100">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Rectangle 5"/>
          <p:cNvSpPr>
            <a:spLocks noGrp="1" noChangeArrowheads="1"/>
          </p:cNvSpPr>
          <p:nvPr>
            <p:ph type="dt" sz="half" idx="10"/>
          </p:nvPr>
        </p:nvSpPr>
        <p:spPr/>
        <p:txBody>
          <a:bodyPr/>
          <a:lstStyle>
            <a:lvl1pPr>
              <a:defRPr/>
            </a:lvl1pPr>
          </a:lstStyle>
          <a:p>
            <a:pPr>
              <a:defRPr/>
            </a:pPr>
            <a:endParaRPr lang="en-US"/>
          </a:p>
        </p:txBody>
      </p:sp>
      <p:sp>
        <p:nvSpPr>
          <p:cNvPr id="7" name="Rectangle 6"/>
          <p:cNvSpPr>
            <a:spLocks noGrp="1" noChangeArrowheads="1"/>
          </p:cNvSpPr>
          <p:nvPr>
            <p:ph type="ftr" sz="quarter" idx="11"/>
          </p:nvPr>
        </p:nvSpPr>
        <p:spPr/>
        <p:txBody>
          <a:bodyPr/>
          <a:lstStyle>
            <a:lvl1pPr>
              <a:defRPr/>
            </a:lvl1pPr>
          </a:lstStyle>
          <a:p>
            <a:pPr>
              <a:defRPr/>
            </a:pPr>
            <a:endParaRPr lang="en-US"/>
          </a:p>
        </p:txBody>
      </p:sp>
      <p:sp>
        <p:nvSpPr>
          <p:cNvPr id="8" name="Rectangle 7"/>
          <p:cNvSpPr>
            <a:spLocks noGrp="1" noChangeArrowheads="1"/>
          </p:cNvSpPr>
          <p:nvPr>
            <p:ph type="sldNum" sz="quarter" idx="12"/>
          </p:nvPr>
        </p:nvSpPr>
        <p:spPr/>
        <p:txBody>
          <a:bodyPr/>
          <a:lstStyle>
            <a:lvl1pPr>
              <a:defRPr/>
            </a:lvl1pPr>
          </a:lstStyle>
          <a:p>
            <a:pPr>
              <a:defRPr/>
            </a:pPr>
            <a:fld id="{3234078C-CB63-41CC-BE45-ED540D77BB83}" type="slidenum">
              <a:rPr lang="en-US"/>
              <a:pPr>
                <a:defRPr/>
              </a:pPr>
              <a:t>‹#›</a:t>
            </a:fld>
            <a:endParaRPr lang="en-US"/>
          </a:p>
        </p:txBody>
      </p:sp>
    </p:spTree>
    <p:extLst>
      <p:ext uri="{BB962C8B-B14F-4D97-AF65-F5344CB8AC3E}">
        <p14:creationId xmlns:p14="http://schemas.microsoft.com/office/powerpoint/2010/main" val="299657752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graphicFrame>
        <p:nvGraphicFramePr>
          <p:cNvPr id="4" name="Object 7"/>
          <p:cNvGraphicFramePr>
            <a:graphicFrameLocks noChangeAspect="1"/>
          </p:cNvGraphicFramePr>
          <p:nvPr userDrawn="1"/>
        </p:nvGraphicFramePr>
        <p:xfrm>
          <a:off x="609600" y="685800"/>
          <a:ext cx="1219200" cy="1117600"/>
        </p:xfrm>
        <a:graphic>
          <a:graphicData uri="http://schemas.openxmlformats.org/presentationml/2006/ole">
            <mc:AlternateContent xmlns:mc="http://schemas.openxmlformats.org/markup-compatibility/2006">
              <mc:Choice xmlns:v="urn:schemas-microsoft-com:vml" Requires="v">
                <p:oleObj spid="_x0000_s89109" name="CorelDRAW" r:id="rId3" imgW="3914775" imgH="3581400" progId="CorelDRAW.Graphic.10">
                  <p:embed/>
                </p:oleObj>
              </mc:Choice>
              <mc:Fallback>
                <p:oleObj name="CorelDRAW" r:id="rId3" imgW="3914775" imgH="35814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685800"/>
                        <a:ext cx="1219200" cy="1117600"/>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38100">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3BEE07-2718-4436-B776-8B152610A128}" type="slidenum">
              <a:rPr lang="en-US"/>
              <a:pPr>
                <a:defRPr/>
              </a:pPr>
              <a:t>‹#›</a:t>
            </a:fld>
            <a:endParaRPr lang="en-US"/>
          </a:p>
        </p:txBody>
      </p:sp>
    </p:spTree>
    <p:extLst>
      <p:ext uri="{BB962C8B-B14F-4D97-AF65-F5344CB8AC3E}">
        <p14:creationId xmlns:p14="http://schemas.microsoft.com/office/powerpoint/2010/main" val="22931790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aphicFrame>
        <p:nvGraphicFramePr>
          <p:cNvPr id="4" name="Object 7"/>
          <p:cNvGraphicFramePr>
            <a:graphicFrameLocks noChangeAspect="1"/>
          </p:cNvGraphicFramePr>
          <p:nvPr userDrawn="1"/>
        </p:nvGraphicFramePr>
        <p:xfrm>
          <a:off x="609600" y="685800"/>
          <a:ext cx="1219200" cy="1117600"/>
        </p:xfrm>
        <a:graphic>
          <a:graphicData uri="http://schemas.openxmlformats.org/presentationml/2006/ole">
            <mc:AlternateContent xmlns:mc="http://schemas.openxmlformats.org/markup-compatibility/2006">
              <mc:Choice xmlns:v="urn:schemas-microsoft-com:vml" Requires="v">
                <p:oleObj spid="_x0000_s90133" name="CorelDRAW" r:id="rId3" imgW="3914775" imgH="3581400" progId="CorelDRAW.Graphic.10">
                  <p:embed/>
                </p:oleObj>
              </mc:Choice>
              <mc:Fallback>
                <p:oleObj name="CorelDRAW" r:id="rId3" imgW="3914775" imgH="35814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685800"/>
                        <a:ext cx="1219200" cy="1117600"/>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38100">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Vertical Title 1"/>
          <p:cNvSpPr>
            <a:spLocks noGrp="1"/>
          </p:cNvSpPr>
          <p:nvPr>
            <p:ph type="title" orient="vert"/>
          </p:nvPr>
        </p:nvSpPr>
        <p:spPr>
          <a:xfrm>
            <a:off x="6515100" y="685800"/>
            <a:ext cx="19431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85800"/>
            <a:ext cx="5676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1329AE63-7414-4897-844F-836E87387EF2}" type="slidenum">
              <a:rPr lang="en-US"/>
              <a:pPr>
                <a:defRPr/>
              </a:pPr>
              <a:t>‹#›</a:t>
            </a:fld>
            <a:endParaRPr lang="en-US"/>
          </a:p>
        </p:txBody>
      </p:sp>
    </p:spTree>
    <p:extLst>
      <p:ext uri="{BB962C8B-B14F-4D97-AF65-F5344CB8AC3E}">
        <p14:creationId xmlns:p14="http://schemas.microsoft.com/office/powerpoint/2010/main" val="768229704"/>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graphicFrame>
        <p:nvGraphicFramePr>
          <p:cNvPr id="5" name="Object 7"/>
          <p:cNvGraphicFramePr>
            <a:graphicFrameLocks noChangeAspect="1"/>
          </p:cNvGraphicFramePr>
          <p:nvPr userDrawn="1"/>
        </p:nvGraphicFramePr>
        <p:xfrm>
          <a:off x="609600" y="685800"/>
          <a:ext cx="1219200" cy="1117600"/>
        </p:xfrm>
        <a:graphic>
          <a:graphicData uri="http://schemas.openxmlformats.org/presentationml/2006/ole">
            <mc:AlternateContent xmlns:mc="http://schemas.openxmlformats.org/markup-compatibility/2006">
              <mc:Choice xmlns:v="urn:schemas-microsoft-com:vml" Requires="v">
                <p:oleObj spid="_x0000_s91157" name="CorelDRAW" r:id="rId3" imgW="3914775" imgH="3581400" progId="CorelDRAW.Graphic.10">
                  <p:embed/>
                </p:oleObj>
              </mc:Choice>
              <mc:Fallback>
                <p:oleObj name="CorelDRAW" r:id="rId3" imgW="3914775" imgH="35814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685800"/>
                        <a:ext cx="1219200" cy="1117600"/>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38100">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itle 1"/>
          <p:cNvSpPr>
            <a:spLocks noGrp="1"/>
          </p:cNvSpPr>
          <p:nvPr>
            <p:ph type="title"/>
          </p:nvPr>
        </p:nvSpPr>
        <p:spPr>
          <a:xfrm>
            <a:off x="1981200" y="685800"/>
            <a:ext cx="6400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2133600"/>
            <a:ext cx="3810000" cy="3962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133600"/>
            <a:ext cx="3810000" cy="3962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5"/>
          <p:cNvSpPr>
            <a:spLocks noGrp="1" noChangeArrowheads="1"/>
          </p:cNvSpPr>
          <p:nvPr>
            <p:ph type="dt" sz="half" idx="10"/>
          </p:nvPr>
        </p:nvSpPr>
        <p:spPr/>
        <p:txBody>
          <a:bodyPr/>
          <a:lstStyle>
            <a:lvl1pPr>
              <a:defRPr/>
            </a:lvl1pPr>
          </a:lstStyle>
          <a:p>
            <a:pPr>
              <a:defRPr/>
            </a:pPr>
            <a:endParaRPr lang="en-US"/>
          </a:p>
        </p:txBody>
      </p:sp>
      <p:sp>
        <p:nvSpPr>
          <p:cNvPr id="7" name="Rectangle 6"/>
          <p:cNvSpPr>
            <a:spLocks noGrp="1" noChangeArrowheads="1"/>
          </p:cNvSpPr>
          <p:nvPr>
            <p:ph type="ftr" sz="quarter" idx="11"/>
          </p:nvPr>
        </p:nvSpPr>
        <p:spPr/>
        <p:txBody>
          <a:bodyPr/>
          <a:lstStyle>
            <a:lvl1pPr>
              <a:defRPr/>
            </a:lvl1pPr>
          </a:lstStyle>
          <a:p>
            <a:pPr>
              <a:defRPr/>
            </a:pPr>
            <a:endParaRPr lang="en-US"/>
          </a:p>
        </p:txBody>
      </p:sp>
      <p:sp>
        <p:nvSpPr>
          <p:cNvPr id="8" name="Rectangle 7"/>
          <p:cNvSpPr>
            <a:spLocks noGrp="1" noChangeArrowheads="1"/>
          </p:cNvSpPr>
          <p:nvPr>
            <p:ph type="sldNum" sz="quarter" idx="12"/>
          </p:nvPr>
        </p:nvSpPr>
        <p:spPr/>
        <p:txBody>
          <a:bodyPr/>
          <a:lstStyle>
            <a:lvl1pPr>
              <a:defRPr/>
            </a:lvl1pPr>
          </a:lstStyle>
          <a:p>
            <a:pPr>
              <a:defRPr/>
            </a:pPr>
            <a:fld id="{DFE312FC-DF8B-411B-B1DE-6F94DEF1E21A}" type="slidenum">
              <a:rPr lang="en-US"/>
              <a:pPr>
                <a:defRPr/>
              </a:pPr>
              <a:t>‹#›</a:t>
            </a:fld>
            <a:endParaRPr lang="en-US"/>
          </a:p>
        </p:txBody>
      </p:sp>
    </p:spTree>
    <p:extLst>
      <p:ext uri="{BB962C8B-B14F-4D97-AF65-F5344CB8AC3E}">
        <p14:creationId xmlns:p14="http://schemas.microsoft.com/office/powerpoint/2010/main" val="1032081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w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vmlDrawing" Target="../drawings/vmlDrawing1.v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wave">
          <a:fgClr>
            <a:schemeClr val="tx2"/>
          </a:fgClr>
          <a:bgClr>
            <a:srgbClr val="000066"/>
          </a:bgClr>
        </a:patt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1981200" y="685800"/>
            <a:ext cx="6400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685800" y="2133600"/>
            <a:ext cx="77724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Times New Roman" pitchFamily="18" charset="0"/>
                <a:cs typeface="+mn-cs"/>
              </a:defRPr>
            </a:lvl1pPr>
          </a:lstStyle>
          <a:p>
            <a:pPr>
              <a:defRPr/>
            </a:pPr>
            <a:endParaRPr lang="en-US"/>
          </a:p>
        </p:txBody>
      </p:sp>
      <p:sp>
        <p:nvSpPr>
          <p:cNvPr id="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Times New Roman" pitchFamily="18" charset="0"/>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Times New Roman" pitchFamily="18" charset="0"/>
                <a:cs typeface="+mn-cs"/>
              </a:defRPr>
            </a:lvl1pPr>
          </a:lstStyle>
          <a:p>
            <a:pPr>
              <a:defRPr/>
            </a:pPr>
            <a:fld id="{2BC2F1E5-B1EE-40A7-A215-0842E95E8416}" type="slidenum">
              <a:rPr lang="en-US"/>
              <a:pPr>
                <a:defRPr/>
              </a:pPr>
              <a:t>‹#›</a:t>
            </a:fld>
            <a:endParaRPr lang="en-US"/>
          </a:p>
        </p:txBody>
      </p:sp>
      <p:graphicFrame>
        <p:nvGraphicFramePr>
          <p:cNvPr id="2055" name="Object 7"/>
          <p:cNvGraphicFramePr>
            <a:graphicFrameLocks noChangeAspect="1"/>
          </p:cNvGraphicFramePr>
          <p:nvPr userDrawn="1"/>
        </p:nvGraphicFramePr>
        <p:xfrm>
          <a:off x="609600" y="685800"/>
          <a:ext cx="1219200" cy="1117600"/>
        </p:xfrm>
        <a:graphic>
          <a:graphicData uri="http://schemas.openxmlformats.org/presentationml/2006/ole">
            <mc:AlternateContent xmlns:mc="http://schemas.openxmlformats.org/markup-compatibility/2006">
              <mc:Choice xmlns:v="urn:schemas-microsoft-com:vml" Requires="v">
                <p:oleObj spid="_x0000_s2075" name="CorelDRAW" r:id="rId15" imgW="3914775" imgH="3581400" progId="CorelDRAW.Graphic.10">
                  <p:embed/>
                </p:oleObj>
              </mc:Choice>
              <mc:Fallback>
                <p:oleObj name="CorelDRAW" r:id="rId15" imgW="3914775" imgH="3581400" progId="CorelDRAW.Graphic.10">
                  <p:embed/>
                  <p:pic>
                    <p:nvPicPr>
                      <p:cNvPr id="0" name="Object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09600" y="685800"/>
                        <a:ext cx="1219200" cy="1117600"/>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38100">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 bg1="lt1" tx1="dk1" bg2="lt2" tx2="dk2" accent1="accent1" accent2="accent2" accent3="accent3" accent4="accent4" accent5="accent5" accent6="accent6" hlink="hlink" folHlink="folHlink"/>
  <p:sldLayoutIdLst>
    <p:sldLayoutId id="2147484225" r:id="rId1"/>
    <p:sldLayoutId id="2147484226" r:id="rId2"/>
    <p:sldLayoutId id="2147484227" r:id="rId3"/>
    <p:sldLayoutId id="2147484228" r:id="rId4"/>
    <p:sldLayoutId id="2147484229" r:id="rId5"/>
    <p:sldLayoutId id="2147484230" r:id="rId6"/>
    <p:sldLayoutId id="2147484231" r:id="rId7"/>
    <p:sldLayoutId id="2147484232" r:id="rId8"/>
    <p:sldLayoutId id="2147484233" r:id="rId9"/>
    <p:sldLayoutId id="2147484234" r:id="rId10"/>
    <p:sldLayoutId id="2147484235" r:id="rId11"/>
    <p:sldLayoutId id="2147484236" r:id="rId12"/>
  </p:sldLayoutIdLst>
  <p:transition/>
  <p:txStyles>
    <p:titleStyle>
      <a:lvl1pPr algn="ctr" rtl="0" eaLnBrk="0" fontAlgn="base" hangingPunct="0">
        <a:lnSpc>
          <a:spcPct val="120000"/>
        </a:lnSpc>
        <a:spcBef>
          <a:spcPct val="0"/>
        </a:spcBef>
        <a:spcAft>
          <a:spcPct val="0"/>
        </a:spcAft>
        <a:defRPr sz="4000" b="1">
          <a:solidFill>
            <a:srgbClr val="FFFFCC"/>
          </a:solidFill>
          <a:latin typeface="+mj-lt"/>
          <a:ea typeface="+mj-ea"/>
          <a:cs typeface="+mj-cs"/>
        </a:defRPr>
      </a:lvl1pPr>
      <a:lvl2pPr algn="ctr" rtl="0" eaLnBrk="0" fontAlgn="base" hangingPunct="0">
        <a:lnSpc>
          <a:spcPct val="120000"/>
        </a:lnSpc>
        <a:spcBef>
          <a:spcPct val="0"/>
        </a:spcBef>
        <a:spcAft>
          <a:spcPct val="0"/>
        </a:spcAft>
        <a:defRPr sz="4000" b="1">
          <a:solidFill>
            <a:srgbClr val="FFFFCC"/>
          </a:solidFill>
          <a:latin typeface="Arial" charset="0"/>
        </a:defRPr>
      </a:lvl2pPr>
      <a:lvl3pPr algn="ctr" rtl="0" eaLnBrk="0" fontAlgn="base" hangingPunct="0">
        <a:lnSpc>
          <a:spcPct val="120000"/>
        </a:lnSpc>
        <a:spcBef>
          <a:spcPct val="0"/>
        </a:spcBef>
        <a:spcAft>
          <a:spcPct val="0"/>
        </a:spcAft>
        <a:defRPr sz="4000" b="1">
          <a:solidFill>
            <a:srgbClr val="FFFFCC"/>
          </a:solidFill>
          <a:latin typeface="Arial" charset="0"/>
        </a:defRPr>
      </a:lvl3pPr>
      <a:lvl4pPr algn="ctr" rtl="0" eaLnBrk="0" fontAlgn="base" hangingPunct="0">
        <a:lnSpc>
          <a:spcPct val="120000"/>
        </a:lnSpc>
        <a:spcBef>
          <a:spcPct val="0"/>
        </a:spcBef>
        <a:spcAft>
          <a:spcPct val="0"/>
        </a:spcAft>
        <a:defRPr sz="4000" b="1">
          <a:solidFill>
            <a:srgbClr val="FFFFCC"/>
          </a:solidFill>
          <a:latin typeface="Arial" charset="0"/>
        </a:defRPr>
      </a:lvl4pPr>
      <a:lvl5pPr algn="ctr" rtl="0" eaLnBrk="0" fontAlgn="base" hangingPunct="0">
        <a:lnSpc>
          <a:spcPct val="120000"/>
        </a:lnSpc>
        <a:spcBef>
          <a:spcPct val="0"/>
        </a:spcBef>
        <a:spcAft>
          <a:spcPct val="0"/>
        </a:spcAft>
        <a:defRPr sz="4000" b="1">
          <a:solidFill>
            <a:srgbClr val="FFFFCC"/>
          </a:solidFill>
          <a:latin typeface="Arial" charset="0"/>
        </a:defRPr>
      </a:lvl5pPr>
      <a:lvl6pPr marL="457200" algn="ctr" rtl="0" fontAlgn="base">
        <a:lnSpc>
          <a:spcPct val="120000"/>
        </a:lnSpc>
        <a:spcBef>
          <a:spcPct val="0"/>
        </a:spcBef>
        <a:spcAft>
          <a:spcPct val="0"/>
        </a:spcAft>
        <a:defRPr sz="4000" b="1">
          <a:solidFill>
            <a:srgbClr val="FFFFCC"/>
          </a:solidFill>
          <a:latin typeface="Arial" charset="0"/>
        </a:defRPr>
      </a:lvl6pPr>
      <a:lvl7pPr marL="914400" algn="ctr" rtl="0" fontAlgn="base">
        <a:lnSpc>
          <a:spcPct val="120000"/>
        </a:lnSpc>
        <a:spcBef>
          <a:spcPct val="0"/>
        </a:spcBef>
        <a:spcAft>
          <a:spcPct val="0"/>
        </a:spcAft>
        <a:defRPr sz="4000" b="1">
          <a:solidFill>
            <a:srgbClr val="FFFFCC"/>
          </a:solidFill>
          <a:latin typeface="Arial" charset="0"/>
        </a:defRPr>
      </a:lvl7pPr>
      <a:lvl8pPr marL="1371600" algn="ctr" rtl="0" fontAlgn="base">
        <a:lnSpc>
          <a:spcPct val="120000"/>
        </a:lnSpc>
        <a:spcBef>
          <a:spcPct val="0"/>
        </a:spcBef>
        <a:spcAft>
          <a:spcPct val="0"/>
        </a:spcAft>
        <a:defRPr sz="4000" b="1">
          <a:solidFill>
            <a:srgbClr val="FFFFCC"/>
          </a:solidFill>
          <a:latin typeface="Arial" charset="0"/>
        </a:defRPr>
      </a:lvl8pPr>
      <a:lvl9pPr marL="1828800" algn="ctr" rtl="0" fontAlgn="base">
        <a:lnSpc>
          <a:spcPct val="120000"/>
        </a:lnSpc>
        <a:spcBef>
          <a:spcPct val="0"/>
        </a:spcBef>
        <a:spcAft>
          <a:spcPct val="0"/>
        </a:spcAft>
        <a:defRPr sz="4000" b="1">
          <a:solidFill>
            <a:srgbClr val="FFFFCC"/>
          </a:solidFill>
          <a:latin typeface="Arial" charset="0"/>
        </a:defRPr>
      </a:lvl9pPr>
    </p:titleStyle>
    <p:bodyStyle>
      <a:lvl1pPr marL="342900" indent="-342900" algn="l" rtl="0" eaLnBrk="0" fontAlgn="base" hangingPunct="0">
        <a:spcBef>
          <a:spcPct val="60000"/>
        </a:spcBef>
        <a:spcAft>
          <a:spcPct val="0"/>
        </a:spcAft>
        <a:buClr>
          <a:srgbClr val="96E5FE"/>
        </a:buClr>
        <a:buSzPct val="80000"/>
        <a:buFont typeface="CommonBullets" pitchFamily="34" charset="2"/>
        <a:buChar char="l"/>
        <a:defRPr sz="2800" b="1">
          <a:solidFill>
            <a:srgbClr val="FFFFCC"/>
          </a:solidFill>
          <a:latin typeface="+mn-lt"/>
          <a:ea typeface="+mn-ea"/>
          <a:cs typeface="+mn-cs"/>
        </a:defRPr>
      </a:lvl1pPr>
      <a:lvl2pPr marL="742950" indent="-285750" algn="l" rtl="0" eaLnBrk="0" fontAlgn="base" hangingPunct="0">
        <a:spcBef>
          <a:spcPct val="40000"/>
        </a:spcBef>
        <a:spcAft>
          <a:spcPct val="0"/>
        </a:spcAft>
        <a:buClr>
          <a:srgbClr val="96E5FE"/>
        </a:buClr>
        <a:buSzPct val="80000"/>
        <a:buFont typeface="CommonBullets" pitchFamily="34" charset="2"/>
        <a:buChar char="u"/>
        <a:defRPr sz="2400">
          <a:solidFill>
            <a:srgbClr val="FFFFCC"/>
          </a:solidFill>
          <a:latin typeface="+mn-lt"/>
        </a:defRPr>
      </a:lvl2pPr>
      <a:lvl3pPr marL="1143000" indent="-228600" algn="l" rtl="0" eaLnBrk="0" fontAlgn="base" hangingPunct="0">
        <a:spcBef>
          <a:spcPct val="40000"/>
        </a:spcBef>
        <a:spcAft>
          <a:spcPct val="0"/>
        </a:spcAft>
        <a:buClr>
          <a:srgbClr val="96E5FE"/>
        </a:buClr>
        <a:buSzPct val="80000"/>
        <a:buFont typeface="CommonBullets" pitchFamily="34" charset="2"/>
        <a:buChar char="¢"/>
        <a:defRPr sz="2000">
          <a:solidFill>
            <a:srgbClr val="FFFFCC"/>
          </a:solidFill>
          <a:latin typeface="+mn-lt"/>
        </a:defRPr>
      </a:lvl3pPr>
      <a:lvl4pPr marL="1600200" indent="-228600" algn="l" rtl="0" eaLnBrk="0" fontAlgn="base" hangingPunct="0">
        <a:spcBef>
          <a:spcPct val="40000"/>
        </a:spcBef>
        <a:spcAft>
          <a:spcPct val="0"/>
        </a:spcAft>
        <a:buClr>
          <a:srgbClr val="96E5FE"/>
        </a:buClr>
        <a:buSzPct val="80000"/>
        <a:buFont typeface="CommonBullets" pitchFamily="34" charset="2"/>
        <a:buChar char="²"/>
        <a:defRPr sz="2000">
          <a:solidFill>
            <a:srgbClr val="FFFFCC"/>
          </a:solidFill>
          <a:latin typeface="+mn-lt"/>
        </a:defRPr>
      </a:lvl4pPr>
      <a:lvl5pPr marL="2057400" indent="-228600" algn="l" rtl="0" eaLnBrk="0" fontAlgn="base" hangingPunct="0">
        <a:spcBef>
          <a:spcPct val="40000"/>
        </a:spcBef>
        <a:spcAft>
          <a:spcPct val="0"/>
        </a:spcAft>
        <a:buClr>
          <a:srgbClr val="96E5FE"/>
        </a:buClr>
        <a:buFont typeface="CommonBullets" pitchFamily="34" charset="2"/>
        <a:buChar char="¡"/>
        <a:defRPr sz="2000">
          <a:solidFill>
            <a:srgbClr val="FFFFCC"/>
          </a:solidFill>
          <a:latin typeface="+mn-lt"/>
        </a:defRPr>
      </a:lvl5pPr>
      <a:lvl6pPr marL="2514600" indent="-228600" algn="l" rtl="0" fontAlgn="base">
        <a:spcBef>
          <a:spcPct val="40000"/>
        </a:spcBef>
        <a:spcAft>
          <a:spcPct val="0"/>
        </a:spcAft>
        <a:buClr>
          <a:srgbClr val="96E5FE"/>
        </a:buClr>
        <a:buFont typeface="CommonBullets" pitchFamily="34" charset="2"/>
        <a:buChar char="¡"/>
        <a:defRPr sz="2000">
          <a:solidFill>
            <a:srgbClr val="FFFFCC"/>
          </a:solidFill>
          <a:latin typeface="+mn-lt"/>
        </a:defRPr>
      </a:lvl6pPr>
      <a:lvl7pPr marL="2971800" indent="-228600" algn="l" rtl="0" fontAlgn="base">
        <a:spcBef>
          <a:spcPct val="40000"/>
        </a:spcBef>
        <a:spcAft>
          <a:spcPct val="0"/>
        </a:spcAft>
        <a:buClr>
          <a:srgbClr val="96E5FE"/>
        </a:buClr>
        <a:buFont typeface="CommonBullets" pitchFamily="34" charset="2"/>
        <a:buChar char="¡"/>
        <a:defRPr sz="2000">
          <a:solidFill>
            <a:srgbClr val="FFFFCC"/>
          </a:solidFill>
          <a:latin typeface="+mn-lt"/>
        </a:defRPr>
      </a:lvl7pPr>
      <a:lvl8pPr marL="3429000" indent="-228600" algn="l" rtl="0" fontAlgn="base">
        <a:spcBef>
          <a:spcPct val="40000"/>
        </a:spcBef>
        <a:spcAft>
          <a:spcPct val="0"/>
        </a:spcAft>
        <a:buClr>
          <a:srgbClr val="96E5FE"/>
        </a:buClr>
        <a:buFont typeface="CommonBullets" pitchFamily="34" charset="2"/>
        <a:buChar char="¡"/>
        <a:defRPr sz="2000">
          <a:solidFill>
            <a:srgbClr val="FFFFCC"/>
          </a:solidFill>
          <a:latin typeface="+mn-lt"/>
        </a:defRPr>
      </a:lvl8pPr>
      <a:lvl9pPr marL="3886200" indent="-228600" algn="l" rtl="0" fontAlgn="base">
        <a:spcBef>
          <a:spcPct val="40000"/>
        </a:spcBef>
        <a:spcAft>
          <a:spcPct val="0"/>
        </a:spcAft>
        <a:buClr>
          <a:srgbClr val="96E5FE"/>
        </a:buClr>
        <a:buFont typeface="CommonBullets" pitchFamily="34" charset="2"/>
        <a:buChar char="¡"/>
        <a:defRPr sz="2000">
          <a:solidFill>
            <a:srgbClr val="FFFFCC"/>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1.xml"/><Relationship Id="rId4" Type="http://schemas.openxmlformats.org/officeDocument/2006/relationships/chart" Target="../charts/char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 Id="rId5" Type="http://schemas.openxmlformats.org/officeDocument/2006/relationships/chart" Target="../charts/chart9.xml"/><Relationship Id="rId4" Type="http://schemas.openxmlformats.org/officeDocument/2006/relationships/chart" Target="../charts/char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14.vml"/><Relationship Id="rId5" Type="http://schemas.openxmlformats.org/officeDocument/2006/relationships/image" Target="../media/image18.png"/><Relationship Id="rId4" Type="http://schemas.openxmlformats.org/officeDocument/2006/relationships/oleObject" Target="../embeddings/oleObject1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381000"/>
            <a:ext cx="915035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Title 1"/>
          <p:cNvSpPr>
            <a:spLocks noGrp="1"/>
          </p:cNvSpPr>
          <p:nvPr>
            <p:ph type="ctrTitle"/>
          </p:nvPr>
        </p:nvSpPr>
        <p:spPr>
          <a:xfrm>
            <a:off x="685800" y="838200"/>
            <a:ext cx="7772400" cy="2460625"/>
          </a:xfrm>
        </p:spPr>
        <p:txBody>
          <a:bodyPr/>
          <a:lstStyle/>
          <a:p>
            <a:r>
              <a:rPr lang="en-US" sz="3200" b="0" dirty="0" smtClean="0"/>
              <a:t> </a:t>
            </a:r>
            <a:r>
              <a:rPr lang="en-US" sz="3200" b="0" dirty="0" smtClean="0"/>
              <a:t>Provision of Refuge Volume  by Corals and Simulation-Based </a:t>
            </a:r>
            <a:br>
              <a:rPr lang="en-US" sz="3200" b="0" dirty="0" smtClean="0"/>
            </a:br>
            <a:r>
              <a:rPr lang="en-US" sz="3200" b="0" dirty="0" smtClean="0"/>
              <a:t>Habitat Equivalency Analysis</a:t>
            </a:r>
            <a:r>
              <a:rPr lang="en-US" sz="3200" b="0" dirty="0" smtClean="0"/>
              <a:t>	</a:t>
            </a:r>
          </a:p>
        </p:txBody>
      </p:sp>
      <p:sp>
        <p:nvSpPr>
          <p:cNvPr id="15364" name="Subtitle 2"/>
          <p:cNvSpPr>
            <a:spLocks noGrp="1"/>
          </p:cNvSpPr>
          <p:nvPr>
            <p:ph type="subTitle" idx="1"/>
          </p:nvPr>
        </p:nvSpPr>
        <p:spPr>
          <a:xfrm>
            <a:off x="914400" y="4038600"/>
            <a:ext cx="7162800" cy="2286000"/>
          </a:xfrm>
        </p:spPr>
        <p:txBody>
          <a:bodyPr/>
          <a:lstStyle/>
          <a:p>
            <a:r>
              <a:rPr lang="en-US" sz="2000" dirty="0" smtClean="0"/>
              <a:t>John </a:t>
            </a:r>
            <a:r>
              <a:rPr lang="en-US" sz="2000" dirty="0" smtClean="0"/>
              <a:t>W. </a:t>
            </a:r>
            <a:r>
              <a:rPr lang="en-US" sz="2000" dirty="0" smtClean="0"/>
              <a:t>McManus </a:t>
            </a:r>
            <a:r>
              <a:rPr lang="en-US" sz="2000" baseline="30000" dirty="0" smtClean="0"/>
              <a:t>1</a:t>
            </a:r>
            <a:r>
              <a:rPr lang="en-US" sz="2000" dirty="0" smtClean="0"/>
              <a:t> and Lisa C. McManus </a:t>
            </a:r>
            <a:r>
              <a:rPr lang="en-US" sz="2000" baseline="30000" dirty="0" smtClean="0"/>
              <a:t>2</a:t>
            </a:r>
            <a:endParaRPr lang="en-US" sz="2000" baseline="30000" dirty="0" smtClean="0"/>
          </a:p>
          <a:p>
            <a:endParaRPr lang="en-US" sz="1800" baseline="30000" dirty="0" smtClean="0"/>
          </a:p>
          <a:p>
            <a:r>
              <a:rPr lang="en-US" sz="1800" baseline="30000" dirty="0" smtClean="0"/>
              <a:t>1 </a:t>
            </a:r>
            <a:r>
              <a:rPr lang="en-US" sz="1800" dirty="0" smtClean="0"/>
              <a:t>National </a:t>
            </a:r>
            <a:r>
              <a:rPr lang="en-US" sz="1800" dirty="0" smtClean="0"/>
              <a:t>Center for Coral Reef Research </a:t>
            </a:r>
            <a:endParaRPr lang="en-US" sz="1800" dirty="0" smtClean="0"/>
          </a:p>
          <a:p>
            <a:pPr>
              <a:spcBef>
                <a:spcPts val="0"/>
              </a:spcBef>
            </a:pPr>
            <a:r>
              <a:rPr lang="en-US" sz="1800" dirty="0" smtClean="0"/>
              <a:t>University </a:t>
            </a:r>
            <a:r>
              <a:rPr lang="en-US" sz="1800" dirty="0" smtClean="0"/>
              <a:t>of </a:t>
            </a:r>
            <a:r>
              <a:rPr lang="en-US" sz="1800" dirty="0" smtClean="0"/>
              <a:t>Miami</a:t>
            </a:r>
          </a:p>
          <a:p>
            <a:r>
              <a:rPr lang="en-US" sz="1800" baseline="30000" dirty="0" smtClean="0"/>
              <a:t>2 </a:t>
            </a:r>
            <a:r>
              <a:rPr lang="en-US" sz="1800" dirty="0" smtClean="0"/>
              <a:t>Department of Ecology and Evolutionary Biology Princeton University</a:t>
            </a:r>
          </a:p>
          <a:p>
            <a:endParaRPr lang="en-US" sz="2000" dirty="0" smtClean="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smtClean="0"/>
              <a:t>Refuge Volume</a:t>
            </a:r>
          </a:p>
        </p:txBody>
      </p:sp>
      <p:grpSp>
        <p:nvGrpSpPr>
          <p:cNvPr id="31747" name="Group 7"/>
          <p:cNvGrpSpPr>
            <a:grpSpLocks/>
          </p:cNvGrpSpPr>
          <p:nvPr/>
        </p:nvGrpSpPr>
        <p:grpSpPr bwMode="auto">
          <a:xfrm>
            <a:off x="4267200" y="1881188"/>
            <a:ext cx="4876800" cy="2974975"/>
            <a:chOff x="1559169" y="-228602"/>
            <a:chExt cx="6096000" cy="4572000"/>
          </a:xfrm>
        </p:grpSpPr>
        <p:pic>
          <p:nvPicPr>
            <p:cNvPr id="31754" name="Picture 6" descr="http://www.xda-wallpapers.com/var/albums/test/Other-HQ-Resolutions/fish,%20sea,%20ocean,%20coral,%20fish,%20aquarium,%20fishing,%20diving.jpg?m=12990095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9169" y="-228602"/>
              <a:ext cx="6096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5" name="Rectangle 6"/>
            <p:cNvSpPr>
              <a:spLocks noChangeArrowheads="1"/>
            </p:cNvSpPr>
            <p:nvPr/>
          </p:nvSpPr>
          <p:spPr bwMode="auto">
            <a:xfrm>
              <a:off x="5685692" y="4038600"/>
              <a:ext cx="14324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chemeClr val="bg1"/>
                  </a:solidFill>
                </a:rPr>
                <a:t>xda-wallpapers.com</a:t>
              </a:r>
            </a:p>
          </p:txBody>
        </p:sp>
      </p:grpSp>
      <p:pic>
        <p:nvPicPr>
          <p:cNvPr id="31748" name="Picture 2" descr="Orange Fairy Basslets Acropora Cor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881188"/>
            <a:ext cx="4648200" cy="312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2" descr="http://www.oceanwideimages.com/images/6100/large/24M2022-24-purple-fairy-basslets.jpg"/>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338138" y="4964113"/>
            <a:ext cx="2862262" cy="1873250"/>
          </a:xfrm>
        </p:spPr>
      </p:pic>
      <p:pic>
        <p:nvPicPr>
          <p:cNvPr id="31750" name="Picture 4" descr="http://www.coral.org/files/images/1867-Sweetlip.jpg"/>
          <p:cNvPicPr>
            <a:picLocks noChangeAspect="1" noChangeArrowheads="1"/>
          </p:cNvPicPr>
          <p:nvPr/>
        </p:nvPicPr>
        <p:blipFill>
          <a:blip r:embed="rId6">
            <a:lum bright="-10000" contrast="10000"/>
            <a:extLst>
              <a:ext uri="{28A0092B-C50C-407E-A947-70E740481C1C}">
                <a14:useLocalDpi xmlns:a14="http://schemas.microsoft.com/office/drawing/2010/main" val="0"/>
              </a:ext>
            </a:extLst>
          </a:blip>
          <a:srcRect/>
          <a:stretch>
            <a:fillRect/>
          </a:stretch>
        </p:blipFill>
        <p:spPr bwMode="auto">
          <a:xfrm>
            <a:off x="3427413" y="4948238"/>
            <a:ext cx="3125787" cy="188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1" name="Picture 8" descr="Schooling Fish."/>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04013" y="4902200"/>
            <a:ext cx="1525587"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4419600" y="6604000"/>
            <a:ext cx="1935163" cy="254000"/>
          </a:xfrm>
          <a:prstGeom prst="rect">
            <a:avLst/>
          </a:prstGeom>
        </p:spPr>
        <p:txBody>
          <a:bodyPr wrap="none">
            <a:spAutoFit/>
          </a:bodyPr>
          <a:lstStyle/>
          <a:p>
            <a:pPr>
              <a:defRPr/>
            </a:pPr>
            <a:r>
              <a:rPr lang="en-US" sz="1050" dirty="0"/>
              <a:t>Steve </a:t>
            </a:r>
            <a:r>
              <a:rPr lang="en-US" sz="1050" dirty="0" err="1"/>
              <a:t>Turek</a:t>
            </a:r>
            <a:r>
              <a:rPr lang="en-US" sz="1050" dirty="0"/>
              <a:t>/Coral Reef Alliance</a:t>
            </a:r>
          </a:p>
        </p:txBody>
      </p:sp>
      <p:sp>
        <p:nvSpPr>
          <p:cNvPr id="31753" name="TextBox 12"/>
          <p:cNvSpPr txBox="1">
            <a:spLocks noChangeArrowheads="1"/>
          </p:cNvSpPr>
          <p:nvPr/>
        </p:nvSpPr>
        <p:spPr bwMode="auto">
          <a:xfrm>
            <a:off x="7010400" y="6657975"/>
            <a:ext cx="87153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cs typeface="Arial" charset="0"/>
              </a:defRPr>
            </a:lvl1pPr>
            <a:lvl2pPr marL="742950" indent="-285750" eaLnBrk="0" hangingPunct="0">
              <a:defRPr sz="2400" b="1">
                <a:solidFill>
                  <a:schemeClr val="tx1"/>
                </a:solidFill>
                <a:latin typeface="Arial" charset="0"/>
                <a:cs typeface="Arial" charset="0"/>
              </a:defRPr>
            </a:lvl2pPr>
            <a:lvl3pPr marL="1143000" indent="-228600" eaLnBrk="0" hangingPunct="0">
              <a:defRPr sz="2400" b="1">
                <a:solidFill>
                  <a:schemeClr val="tx1"/>
                </a:solidFill>
                <a:latin typeface="Arial" charset="0"/>
                <a:cs typeface="Arial" charset="0"/>
              </a:defRPr>
            </a:lvl3pPr>
            <a:lvl4pPr marL="1600200" indent="-228600" eaLnBrk="0" hangingPunct="0">
              <a:defRPr sz="2400" b="1">
                <a:solidFill>
                  <a:schemeClr val="tx1"/>
                </a:solidFill>
                <a:latin typeface="Arial" charset="0"/>
                <a:cs typeface="Arial" charset="0"/>
              </a:defRPr>
            </a:lvl4pPr>
            <a:lvl5pPr marL="2057400" indent="-228600" eaLnBrk="0" hangingPunct="0">
              <a:defRPr sz="2400" b="1">
                <a:solidFill>
                  <a:schemeClr val="tx1"/>
                </a:solidFill>
                <a:latin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cs typeface="Arial" charset="0"/>
              </a:defRPr>
            </a:lvl9pPr>
          </a:lstStyle>
          <a:p>
            <a:pPr eaLnBrk="1" hangingPunct="1"/>
            <a:r>
              <a:rPr lang="en-US" sz="700">
                <a:solidFill>
                  <a:schemeClr val="bg1"/>
                </a:solidFill>
              </a:rPr>
              <a:t>Coral Reef Alliance</a:t>
            </a:r>
            <a:endParaRPr lang="en-US">
              <a:solidFill>
                <a:schemeClr val="bg1"/>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5334000" y="2133600"/>
            <a:ext cx="3505200" cy="3429000"/>
          </a:xfrm>
          <a:prstGeom prst="rect">
            <a:avLst/>
          </a:prstGeom>
          <a:solidFill>
            <a:srgbClr val="FFFF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600" dirty="0"/>
          </a:p>
        </p:txBody>
      </p:sp>
      <p:sp>
        <p:nvSpPr>
          <p:cNvPr id="2" name="Title 1"/>
          <p:cNvSpPr>
            <a:spLocks noGrp="1"/>
          </p:cNvSpPr>
          <p:nvPr>
            <p:ph type="title"/>
          </p:nvPr>
        </p:nvSpPr>
        <p:spPr/>
        <p:txBody>
          <a:bodyPr/>
          <a:lstStyle/>
          <a:p>
            <a:r>
              <a:rPr lang="en-US" sz="3600" dirty="0" smtClean="0"/>
              <a:t>Requirements for Refuge Volume Estimations</a:t>
            </a:r>
            <a:endParaRPr lang="en-US" sz="3600" dirty="0"/>
          </a:p>
        </p:txBody>
      </p:sp>
      <p:sp>
        <p:nvSpPr>
          <p:cNvPr id="3" name="Content Placeholder 2"/>
          <p:cNvSpPr>
            <a:spLocks noGrp="1"/>
          </p:cNvSpPr>
          <p:nvPr>
            <p:ph idx="1"/>
          </p:nvPr>
        </p:nvSpPr>
        <p:spPr>
          <a:xfrm>
            <a:off x="685800" y="2590800"/>
            <a:ext cx="4724400" cy="3505200"/>
          </a:xfrm>
        </p:spPr>
        <p:txBody>
          <a:bodyPr/>
          <a:lstStyle/>
          <a:p>
            <a:pPr marL="0" indent="0">
              <a:buNone/>
            </a:pPr>
            <a:r>
              <a:rPr lang="en-US" dirty="0" smtClean="0"/>
              <a:t>Estimation procedure should scale properly. </a:t>
            </a:r>
          </a:p>
          <a:p>
            <a:pPr marL="0" indent="0">
              <a:buNone/>
            </a:pPr>
            <a:r>
              <a:rPr lang="en-US" dirty="0" smtClean="0"/>
              <a:t>At a minimum, one should find a factor which is multiplied by a dimension cubed.</a:t>
            </a:r>
            <a:endParaRPr lang="en-US" dirty="0"/>
          </a:p>
        </p:txBody>
      </p:sp>
      <p:graphicFrame>
        <p:nvGraphicFramePr>
          <p:cNvPr id="4" name="Chart 3"/>
          <p:cNvGraphicFramePr>
            <a:graphicFrameLocks/>
          </p:cNvGraphicFramePr>
          <p:nvPr>
            <p:extLst>
              <p:ext uri="{D42A27DB-BD31-4B8C-83A1-F6EECF244321}">
                <p14:modId xmlns:p14="http://schemas.microsoft.com/office/powerpoint/2010/main" val="3795518338"/>
              </p:ext>
            </p:extLst>
          </p:nvPr>
        </p:nvGraphicFramePr>
        <p:xfrm>
          <a:off x="5791200" y="2438400"/>
          <a:ext cx="2819400"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6699801" y="3318748"/>
            <a:ext cx="1186543" cy="369332"/>
          </a:xfrm>
          <a:prstGeom prst="rect">
            <a:avLst/>
          </a:prstGeom>
          <a:noFill/>
        </p:spPr>
        <p:txBody>
          <a:bodyPr wrap="none" rtlCol="0">
            <a:spAutoFit/>
          </a:bodyPr>
          <a:lstStyle/>
          <a:p>
            <a:r>
              <a:rPr lang="en-US" sz="1800" dirty="0" err="1" smtClean="0"/>
              <a:t>vol</a:t>
            </a:r>
            <a:r>
              <a:rPr lang="en-US" sz="1800" dirty="0" smtClean="0"/>
              <a:t> = c</a:t>
            </a:r>
            <a:r>
              <a:rPr lang="en-US" sz="1800" baseline="-25000" dirty="0" smtClean="0"/>
              <a:t>f</a:t>
            </a:r>
            <a:r>
              <a:rPr lang="en-US" sz="1800" dirty="0" smtClean="0"/>
              <a:t>d</a:t>
            </a:r>
            <a:r>
              <a:rPr lang="en-US" sz="1800" baseline="30000" dirty="0" smtClean="0"/>
              <a:t>3</a:t>
            </a:r>
            <a:endParaRPr lang="en-US" sz="1800" baseline="30000" dirty="0"/>
          </a:p>
        </p:txBody>
      </p:sp>
      <p:sp>
        <p:nvSpPr>
          <p:cNvPr id="7" name="TextBox 6"/>
          <p:cNvSpPr txBox="1"/>
          <p:nvPr/>
        </p:nvSpPr>
        <p:spPr>
          <a:xfrm>
            <a:off x="7537241" y="4267200"/>
            <a:ext cx="1301959" cy="369332"/>
          </a:xfrm>
          <a:prstGeom prst="rect">
            <a:avLst/>
          </a:prstGeom>
          <a:noFill/>
        </p:spPr>
        <p:txBody>
          <a:bodyPr wrap="none" rtlCol="0">
            <a:spAutoFit/>
          </a:bodyPr>
          <a:lstStyle/>
          <a:p>
            <a:r>
              <a:rPr lang="en-US" sz="1800" dirty="0" smtClean="0"/>
              <a:t>surf = c</a:t>
            </a:r>
            <a:r>
              <a:rPr lang="en-US" sz="1800" baseline="-25000" dirty="0" smtClean="0"/>
              <a:t>f</a:t>
            </a:r>
            <a:r>
              <a:rPr lang="en-US" sz="1800" dirty="0" smtClean="0"/>
              <a:t>d</a:t>
            </a:r>
            <a:r>
              <a:rPr lang="en-US" sz="1800" baseline="30000" dirty="0" smtClean="0"/>
              <a:t>2</a:t>
            </a:r>
            <a:endParaRPr lang="en-US" sz="1800" baseline="30000" dirty="0"/>
          </a:p>
        </p:txBody>
      </p:sp>
      <p:sp>
        <p:nvSpPr>
          <p:cNvPr id="8" name="Rectangle 7"/>
          <p:cNvSpPr/>
          <p:nvPr/>
        </p:nvSpPr>
        <p:spPr>
          <a:xfrm>
            <a:off x="6150072" y="5105400"/>
            <a:ext cx="2286000" cy="307777"/>
          </a:xfrm>
          <a:prstGeom prst="rect">
            <a:avLst/>
          </a:prstGeom>
        </p:spPr>
        <p:txBody>
          <a:bodyPr>
            <a:spAutoFit/>
          </a:bodyPr>
          <a:lstStyle/>
          <a:p>
            <a:pPr lvl="0"/>
            <a:r>
              <a:rPr lang="en-US" sz="1400" dirty="0">
                <a:solidFill>
                  <a:srgbClr val="000000"/>
                </a:solidFill>
              </a:rPr>
              <a:t>Dimension (e.g. radius)</a:t>
            </a:r>
            <a:endParaRPr lang="en-US" sz="1400" dirty="0">
              <a:solidFill>
                <a:srgbClr val="000000"/>
              </a:solidFill>
            </a:endParaRPr>
          </a:p>
        </p:txBody>
      </p:sp>
      <p:sp>
        <p:nvSpPr>
          <p:cNvPr id="9" name="Rectangle 8"/>
          <p:cNvSpPr/>
          <p:nvPr/>
        </p:nvSpPr>
        <p:spPr>
          <a:xfrm rot="16200000">
            <a:off x="5135342" y="3518803"/>
            <a:ext cx="1040670" cy="338554"/>
          </a:xfrm>
          <a:prstGeom prst="rect">
            <a:avLst/>
          </a:prstGeom>
        </p:spPr>
        <p:txBody>
          <a:bodyPr wrap="none">
            <a:spAutoFit/>
          </a:bodyPr>
          <a:lstStyle/>
          <a:p>
            <a:pPr lvl="0"/>
            <a:r>
              <a:rPr lang="en-US" sz="1600" dirty="0" smtClean="0">
                <a:solidFill>
                  <a:srgbClr val="000000"/>
                </a:solidFill>
              </a:rPr>
              <a:t>Estimate</a:t>
            </a:r>
            <a:endParaRPr lang="en-US" sz="1600" dirty="0">
              <a:solidFill>
                <a:srgbClr val="000000"/>
              </a:solidFill>
            </a:endParaRPr>
          </a:p>
        </p:txBody>
      </p:sp>
    </p:spTree>
    <p:extLst>
      <p:ext uri="{BB962C8B-B14F-4D97-AF65-F5344CB8AC3E}">
        <p14:creationId xmlns:p14="http://schemas.microsoft.com/office/powerpoint/2010/main" val="251480943"/>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mtClean="0"/>
              <a:t>Basic Shape Formulas</a:t>
            </a:r>
          </a:p>
        </p:txBody>
      </p:sp>
      <p:graphicFrame>
        <p:nvGraphicFramePr>
          <p:cNvPr id="7" name="Content Placeholder 6"/>
          <p:cNvGraphicFramePr>
            <a:graphicFrameLocks noGrp="1"/>
          </p:cNvGraphicFramePr>
          <p:nvPr>
            <p:ph idx="1"/>
          </p:nvPr>
        </p:nvGraphicFramePr>
        <p:xfrm>
          <a:off x="2743200" y="1981200"/>
          <a:ext cx="4800599" cy="4639551"/>
        </p:xfrm>
        <a:graphic>
          <a:graphicData uri="http://schemas.openxmlformats.org/drawingml/2006/table">
            <a:tbl>
              <a:tblPr firstRow="1" firstCol="1" bandRow="1">
                <a:tableStyleId>{21E4AEA4-8DFA-4A89-87EB-49C32662AFE0}</a:tableStyleId>
              </a:tblPr>
              <a:tblGrid>
                <a:gridCol w="1066800"/>
                <a:gridCol w="1532548"/>
                <a:gridCol w="2201251"/>
              </a:tblGrid>
              <a:tr h="300987">
                <a:tc>
                  <a:txBody>
                    <a:bodyPr/>
                    <a:lstStyle/>
                    <a:p>
                      <a:pPr marL="0" marR="0">
                        <a:spcBef>
                          <a:spcPts val="0"/>
                        </a:spcBef>
                        <a:spcAft>
                          <a:spcPts val="0"/>
                        </a:spcAft>
                      </a:pPr>
                      <a:r>
                        <a:rPr lang="en-US" sz="600" dirty="0">
                          <a:effectLst/>
                        </a:rPr>
                        <a:t> </a:t>
                      </a:r>
                      <a:endParaRPr lang="en-US" sz="600" dirty="0">
                        <a:effectLst/>
                        <a:latin typeface="Palatino Linotype"/>
                        <a:ea typeface="Calibri"/>
                        <a:cs typeface="Times New Roman"/>
                      </a:endParaRPr>
                    </a:p>
                  </a:txBody>
                  <a:tcPr marL="39536" marR="39536" marT="0" marB="0"/>
                </a:tc>
                <a:tc>
                  <a:txBody>
                    <a:bodyPr/>
                    <a:lstStyle/>
                    <a:p>
                      <a:pPr marL="0" marR="0" algn="ctr">
                        <a:spcBef>
                          <a:spcPts val="0"/>
                        </a:spcBef>
                        <a:spcAft>
                          <a:spcPts val="0"/>
                        </a:spcAft>
                      </a:pPr>
                      <a:r>
                        <a:rPr lang="en-US" sz="1200" dirty="0">
                          <a:effectLst/>
                        </a:rPr>
                        <a:t>Surface Area</a:t>
                      </a:r>
                      <a:endParaRPr lang="en-US" sz="1200" dirty="0">
                        <a:effectLst/>
                        <a:latin typeface="Palatino Linotype"/>
                        <a:ea typeface="Calibri"/>
                        <a:cs typeface="Times New Roman"/>
                      </a:endParaRPr>
                    </a:p>
                  </a:txBody>
                  <a:tcPr marL="39536" marR="39536" marT="0" marB="0"/>
                </a:tc>
                <a:tc>
                  <a:txBody>
                    <a:bodyPr/>
                    <a:lstStyle/>
                    <a:p>
                      <a:pPr marL="0" marR="0" algn="ctr">
                        <a:spcBef>
                          <a:spcPts val="0"/>
                        </a:spcBef>
                        <a:spcAft>
                          <a:spcPts val="0"/>
                        </a:spcAft>
                      </a:pPr>
                      <a:r>
                        <a:rPr lang="en-US" sz="1200" dirty="0">
                          <a:effectLst/>
                        </a:rPr>
                        <a:t>Volume</a:t>
                      </a:r>
                      <a:endParaRPr lang="en-US" sz="1200" dirty="0">
                        <a:effectLst/>
                        <a:latin typeface="Palatino Linotype"/>
                        <a:ea typeface="Calibri"/>
                        <a:cs typeface="Times New Roman"/>
                      </a:endParaRPr>
                    </a:p>
                  </a:txBody>
                  <a:tcPr marL="39536" marR="39536" marT="0" marB="0"/>
                </a:tc>
              </a:tr>
              <a:tr h="319340">
                <a:tc>
                  <a:txBody>
                    <a:bodyPr/>
                    <a:lstStyle/>
                    <a:p>
                      <a:pPr marL="0" marR="0">
                        <a:spcBef>
                          <a:spcPts val="0"/>
                        </a:spcBef>
                        <a:spcAft>
                          <a:spcPts val="0"/>
                        </a:spcAft>
                      </a:pPr>
                      <a:r>
                        <a:rPr lang="en-US" sz="1200" dirty="0">
                          <a:effectLst/>
                        </a:rPr>
                        <a:t>Square</a:t>
                      </a:r>
                      <a:endParaRPr lang="en-US" sz="1200" dirty="0">
                        <a:effectLst/>
                        <a:latin typeface="Palatino Linotype"/>
                        <a:ea typeface="Calibri"/>
                        <a:cs typeface="Times New Roman"/>
                      </a:endParaRPr>
                    </a:p>
                  </a:txBody>
                  <a:tcPr marL="39536" marR="39536" marT="0" marB="0" anchor="ctr"/>
                </a:tc>
                <a:tc>
                  <a:txBody>
                    <a:bodyPr/>
                    <a:lstStyle/>
                    <a:p>
                      <a:endParaRPr lang="en-US" sz="1800"/>
                    </a:p>
                  </a:txBody>
                  <a:tcPr marL="39536" marR="39536" marT="0" marB="0" anchor="ctr">
                    <a:blipFill rotWithShape="1">
                      <a:blip r:embed="rId2"/>
                      <a:stretch>
                        <a:fillRect l="-69721" t="-109434" r="-144223" b="-1241509"/>
                      </a:stretch>
                    </a:blipFill>
                  </a:tcPr>
                </a:tc>
                <a:tc>
                  <a:txBody>
                    <a:bodyPr/>
                    <a:lstStyle/>
                    <a:p>
                      <a:pPr marL="0" marR="0" algn="ctr">
                        <a:spcBef>
                          <a:spcPts val="0"/>
                        </a:spcBef>
                        <a:spcAft>
                          <a:spcPts val="0"/>
                        </a:spcAft>
                      </a:pPr>
                      <a:r>
                        <a:rPr lang="en-US" sz="1200" dirty="0">
                          <a:effectLst/>
                        </a:rPr>
                        <a:t>--</a:t>
                      </a:r>
                      <a:endParaRPr lang="en-US" sz="1200" dirty="0">
                        <a:effectLst/>
                        <a:latin typeface="Palatino Linotype"/>
                        <a:ea typeface="Calibri"/>
                        <a:cs typeface="Times New Roman"/>
                      </a:endParaRPr>
                    </a:p>
                  </a:txBody>
                  <a:tcPr marL="39536" marR="39536" marT="0" marB="0" anchor="ctr"/>
                </a:tc>
              </a:tr>
              <a:tr h="270888">
                <a:tc>
                  <a:txBody>
                    <a:bodyPr/>
                    <a:lstStyle/>
                    <a:p>
                      <a:pPr marL="0" marR="0">
                        <a:spcBef>
                          <a:spcPts val="0"/>
                        </a:spcBef>
                        <a:spcAft>
                          <a:spcPts val="0"/>
                        </a:spcAft>
                      </a:pPr>
                      <a:r>
                        <a:rPr lang="en-US" sz="1200" dirty="0">
                          <a:effectLst/>
                        </a:rPr>
                        <a:t>Cube</a:t>
                      </a:r>
                      <a:endParaRPr lang="en-US" sz="1200" dirty="0">
                        <a:effectLst/>
                        <a:latin typeface="Palatino Linotype"/>
                        <a:ea typeface="Calibri"/>
                        <a:cs typeface="Times New Roman"/>
                      </a:endParaRPr>
                    </a:p>
                  </a:txBody>
                  <a:tcPr marL="39536" marR="39536" marT="0" marB="0" anchor="ctr"/>
                </a:tc>
                <a:tc>
                  <a:txBody>
                    <a:bodyPr/>
                    <a:lstStyle/>
                    <a:p>
                      <a:endParaRPr lang="en-US" sz="1800"/>
                    </a:p>
                  </a:txBody>
                  <a:tcPr marL="39536" marR="39536" marT="0" marB="0" anchor="ctr">
                    <a:blipFill rotWithShape="1">
                      <a:blip r:embed="rId2"/>
                      <a:stretch>
                        <a:fillRect l="-69721" t="-308333" r="-144223" b="-1727778"/>
                      </a:stretch>
                    </a:blipFill>
                  </a:tcPr>
                </a:tc>
                <a:tc>
                  <a:txBody>
                    <a:bodyPr/>
                    <a:lstStyle/>
                    <a:p>
                      <a:endParaRPr lang="en-US" sz="1800"/>
                    </a:p>
                  </a:txBody>
                  <a:tcPr marL="39536" marR="39536" marT="0" marB="0" anchor="ctr">
                    <a:blipFill rotWithShape="1">
                      <a:blip r:embed="rId2"/>
                      <a:stretch>
                        <a:fillRect l="-118006" t="-308333" r="-277" b="-1727778"/>
                      </a:stretch>
                    </a:blipFill>
                  </a:tcPr>
                </a:tc>
              </a:tr>
              <a:tr h="319340">
                <a:tc>
                  <a:txBody>
                    <a:bodyPr/>
                    <a:lstStyle/>
                    <a:p>
                      <a:pPr marL="0" marR="0">
                        <a:spcBef>
                          <a:spcPts val="0"/>
                        </a:spcBef>
                        <a:spcAft>
                          <a:spcPts val="0"/>
                        </a:spcAft>
                      </a:pPr>
                      <a:r>
                        <a:rPr lang="en-US" sz="1200" dirty="0">
                          <a:effectLst/>
                        </a:rPr>
                        <a:t>Circle</a:t>
                      </a:r>
                      <a:endParaRPr lang="en-US" sz="1200" dirty="0">
                        <a:effectLst/>
                        <a:latin typeface="Palatino Linotype"/>
                        <a:ea typeface="Calibri"/>
                        <a:cs typeface="Times New Roman"/>
                      </a:endParaRPr>
                    </a:p>
                  </a:txBody>
                  <a:tcPr marL="39536" marR="39536" marT="0" marB="0" anchor="ctr"/>
                </a:tc>
                <a:tc>
                  <a:txBody>
                    <a:bodyPr/>
                    <a:lstStyle/>
                    <a:p>
                      <a:endParaRPr lang="en-US" sz="1800"/>
                    </a:p>
                  </a:txBody>
                  <a:tcPr marL="39536" marR="39536" marT="0" marB="0" anchor="ctr">
                    <a:blipFill rotWithShape="1">
                      <a:blip r:embed="rId2"/>
                      <a:stretch>
                        <a:fillRect l="-69721" t="-277358" r="-144223" b="-1073585"/>
                      </a:stretch>
                    </a:blipFill>
                  </a:tcPr>
                </a:tc>
                <a:tc>
                  <a:txBody>
                    <a:bodyPr/>
                    <a:lstStyle/>
                    <a:p>
                      <a:pPr marL="0" marR="0" algn="ctr">
                        <a:spcBef>
                          <a:spcPts val="0"/>
                        </a:spcBef>
                        <a:spcAft>
                          <a:spcPts val="0"/>
                        </a:spcAft>
                      </a:pPr>
                      <a:r>
                        <a:rPr lang="en-US" sz="1200" dirty="0">
                          <a:effectLst/>
                        </a:rPr>
                        <a:t>--</a:t>
                      </a:r>
                      <a:endParaRPr lang="en-US" sz="1200" dirty="0">
                        <a:effectLst/>
                        <a:latin typeface="Palatino Linotype"/>
                        <a:ea typeface="Calibri"/>
                        <a:cs typeface="Times New Roman"/>
                      </a:endParaRPr>
                    </a:p>
                  </a:txBody>
                  <a:tcPr marL="39536" marR="39536" marT="0" marB="0" anchor="ctr"/>
                </a:tc>
              </a:tr>
              <a:tr h="425787">
                <a:tc>
                  <a:txBody>
                    <a:bodyPr/>
                    <a:lstStyle/>
                    <a:p>
                      <a:pPr marL="0" marR="0">
                        <a:spcBef>
                          <a:spcPts val="0"/>
                        </a:spcBef>
                        <a:spcAft>
                          <a:spcPts val="0"/>
                        </a:spcAft>
                      </a:pPr>
                      <a:r>
                        <a:rPr lang="en-US" sz="1200" dirty="0">
                          <a:effectLst/>
                        </a:rPr>
                        <a:t>Semicircle</a:t>
                      </a:r>
                      <a:endParaRPr lang="en-US" sz="1200" dirty="0">
                        <a:effectLst/>
                        <a:latin typeface="Palatino Linotype"/>
                        <a:ea typeface="Calibri"/>
                        <a:cs typeface="Times New Roman"/>
                      </a:endParaRPr>
                    </a:p>
                  </a:txBody>
                  <a:tcPr marL="39536" marR="39536" marT="0" marB="0" anchor="ctr"/>
                </a:tc>
                <a:tc>
                  <a:txBody>
                    <a:bodyPr/>
                    <a:lstStyle/>
                    <a:p>
                      <a:endParaRPr lang="en-US" sz="1800"/>
                    </a:p>
                  </a:txBody>
                  <a:tcPr marL="39536" marR="39536" marT="0" marB="0" anchor="ctr">
                    <a:blipFill rotWithShape="1">
                      <a:blip r:embed="rId2"/>
                      <a:stretch>
                        <a:fillRect l="-69721" t="-285714" r="-144223" b="-712857"/>
                      </a:stretch>
                    </a:blipFill>
                  </a:tcPr>
                </a:tc>
                <a:tc>
                  <a:txBody>
                    <a:bodyPr/>
                    <a:lstStyle/>
                    <a:p>
                      <a:pPr marL="0" marR="0" algn="ctr">
                        <a:spcBef>
                          <a:spcPts val="0"/>
                        </a:spcBef>
                        <a:spcAft>
                          <a:spcPts val="0"/>
                        </a:spcAft>
                      </a:pPr>
                      <a:r>
                        <a:rPr lang="en-US" sz="1200">
                          <a:effectLst/>
                        </a:rPr>
                        <a:t>--</a:t>
                      </a:r>
                      <a:endParaRPr lang="en-US" sz="1200">
                        <a:effectLst/>
                        <a:latin typeface="Palatino Linotype"/>
                        <a:ea typeface="Calibri"/>
                        <a:cs typeface="Times New Roman"/>
                      </a:endParaRPr>
                    </a:p>
                  </a:txBody>
                  <a:tcPr marL="39536" marR="39536" marT="0" marB="0" anchor="ctr"/>
                </a:tc>
              </a:tr>
              <a:tr h="851573">
                <a:tc>
                  <a:txBody>
                    <a:bodyPr/>
                    <a:lstStyle/>
                    <a:p>
                      <a:pPr marL="0" marR="0">
                        <a:spcBef>
                          <a:spcPts val="0"/>
                        </a:spcBef>
                        <a:spcAft>
                          <a:spcPts val="0"/>
                        </a:spcAft>
                      </a:pPr>
                      <a:r>
                        <a:rPr lang="en-US" sz="1200" dirty="0">
                          <a:effectLst/>
                        </a:rPr>
                        <a:t>Cylinder </a:t>
                      </a:r>
                      <a:r>
                        <a:rPr lang="en-US" sz="1200" dirty="0" smtClean="0">
                          <a:effectLst/>
                        </a:rPr>
                        <a:t>   (</a:t>
                      </a:r>
                      <a:r>
                        <a:rPr lang="en-US" sz="1200" dirty="0">
                          <a:effectLst/>
                        </a:rPr>
                        <a:t>no ends)</a:t>
                      </a:r>
                      <a:endParaRPr lang="en-US" sz="1200" dirty="0">
                        <a:effectLst/>
                        <a:latin typeface="Palatino Linotype"/>
                        <a:ea typeface="Calibri"/>
                        <a:cs typeface="Times New Roman"/>
                      </a:endParaRPr>
                    </a:p>
                  </a:txBody>
                  <a:tcPr marL="39536" marR="39536" marT="0" marB="0" anchor="ctr"/>
                </a:tc>
                <a:tc>
                  <a:txBody>
                    <a:bodyPr/>
                    <a:lstStyle/>
                    <a:p>
                      <a:endParaRPr lang="en-US" sz="1800"/>
                    </a:p>
                  </a:txBody>
                  <a:tcPr marL="39536" marR="39536" marT="0" marB="0" anchor="ctr">
                    <a:blipFill rotWithShape="1">
                      <a:blip r:embed="rId2"/>
                      <a:stretch>
                        <a:fillRect l="-69721" t="-190141" r="-144223" b="-251408"/>
                      </a:stretch>
                    </a:blipFill>
                  </a:tcPr>
                </a:tc>
                <a:tc>
                  <a:txBody>
                    <a:bodyPr/>
                    <a:lstStyle/>
                    <a:p>
                      <a:endParaRPr lang="en-US" sz="1800"/>
                    </a:p>
                  </a:txBody>
                  <a:tcPr marL="39536" marR="39536" marT="0" marB="0" anchor="ctr">
                    <a:blipFill rotWithShape="1">
                      <a:blip r:embed="rId2"/>
                      <a:stretch>
                        <a:fillRect l="-118006" t="-190141" r="-277" b="-251408"/>
                      </a:stretch>
                    </a:blipFill>
                  </a:tcPr>
                </a:tc>
              </a:tr>
              <a:tr h="338611">
                <a:tc>
                  <a:txBody>
                    <a:bodyPr/>
                    <a:lstStyle/>
                    <a:p>
                      <a:pPr marL="0" marR="0">
                        <a:spcBef>
                          <a:spcPts val="0"/>
                        </a:spcBef>
                        <a:spcAft>
                          <a:spcPts val="0"/>
                        </a:spcAft>
                      </a:pPr>
                      <a:r>
                        <a:rPr lang="en-US" sz="1200" dirty="0">
                          <a:effectLst/>
                        </a:rPr>
                        <a:t>Sphere</a:t>
                      </a:r>
                      <a:endParaRPr lang="en-US" sz="1200" dirty="0">
                        <a:effectLst/>
                        <a:latin typeface="Palatino Linotype"/>
                        <a:ea typeface="Calibri"/>
                        <a:cs typeface="Times New Roman"/>
                      </a:endParaRPr>
                    </a:p>
                  </a:txBody>
                  <a:tcPr marL="39536" marR="39536" marT="0" marB="0" anchor="ctr"/>
                </a:tc>
                <a:tc>
                  <a:txBody>
                    <a:bodyPr/>
                    <a:lstStyle/>
                    <a:p>
                      <a:endParaRPr lang="en-US" sz="1800"/>
                    </a:p>
                  </a:txBody>
                  <a:tcPr marL="39536" marR="39536" marT="0" marB="0" anchor="ctr">
                    <a:blipFill rotWithShape="1">
                      <a:blip r:embed="rId2"/>
                      <a:stretch>
                        <a:fillRect l="-69721" t="-735714" r="-144223" b="-537500"/>
                      </a:stretch>
                    </a:blipFill>
                  </a:tcPr>
                </a:tc>
                <a:tc>
                  <a:txBody>
                    <a:bodyPr/>
                    <a:lstStyle/>
                    <a:p>
                      <a:endParaRPr lang="en-US" sz="1800"/>
                    </a:p>
                  </a:txBody>
                  <a:tcPr marL="39536" marR="39536" marT="0" marB="0" anchor="ctr">
                    <a:blipFill rotWithShape="1">
                      <a:blip r:embed="rId2"/>
                      <a:stretch>
                        <a:fillRect l="-118006" t="-735714" r="-277" b="-537500"/>
                      </a:stretch>
                    </a:blipFill>
                  </a:tcPr>
                </a:tc>
              </a:tr>
              <a:tr h="745127">
                <a:tc>
                  <a:txBody>
                    <a:bodyPr/>
                    <a:lstStyle/>
                    <a:p>
                      <a:pPr marL="0" marR="0">
                        <a:spcBef>
                          <a:spcPts val="0"/>
                        </a:spcBef>
                        <a:spcAft>
                          <a:spcPts val="0"/>
                        </a:spcAft>
                      </a:pPr>
                      <a:r>
                        <a:rPr lang="en-US" sz="1200">
                          <a:effectLst/>
                        </a:rPr>
                        <a:t>Spherical Wedge</a:t>
                      </a:r>
                      <a:endParaRPr lang="en-US" sz="1200">
                        <a:effectLst/>
                        <a:latin typeface="Palatino Linotype"/>
                        <a:ea typeface="Calibri"/>
                        <a:cs typeface="Times New Roman"/>
                      </a:endParaRPr>
                    </a:p>
                  </a:txBody>
                  <a:tcPr marL="39536" marR="39536" marT="0" marB="0" anchor="ctr"/>
                </a:tc>
                <a:tc>
                  <a:txBody>
                    <a:bodyPr/>
                    <a:lstStyle/>
                    <a:p>
                      <a:pPr marL="0" marR="0" algn="ctr">
                        <a:spcBef>
                          <a:spcPts val="0"/>
                        </a:spcBef>
                        <a:spcAft>
                          <a:spcPts val="0"/>
                        </a:spcAft>
                      </a:pPr>
                      <a:r>
                        <a:rPr lang="en-US" sz="1200">
                          <a:effectLst/>
                        </a:rPr>
                        <a:t>Not used</a:t>
                      </a:r>
                      <a:endParaRPr lang="en-US" sz="1200">
                        <a:effectLst/>
                        <a:latin typeface="Palatino Linotype"/>
                        <a:ea typeface="Calibri"/>
                        <a:cs typeface="Times New Roman"/>
                      </a:endParaRPr>
                    </a:p>
                  </a:txBody>
                  <a:tcPr marL="39536" marR="39536" marT="0" marB="0" anchor="ctr"/>
                </a:tc>
                <a:tc>
                  <a:txBody>
                    <a:bodyPr/>
                    <a:lstStyle/>
                    <a:p>
                      <a:endParaRPr lang="en-US" sz="1800"/>
                    </a:p>
                  </a:txBody>
                  <a:tcPr marL="39536" marR="39536" marT="0" marB="0" anchor="ctr">
                    <a:blipFill rotWithShape="1">
                      <a:blip r:embed="rId2"/>
                      <a:stretch>
                        <a:fillRect l="-118006" t="-377419" r="-277" b="-142742"/>
                      </a:stretch>
                    </a:blipFill>
                  </a:tcPr>
                </a:tc>
              </a:tr>
              <a:tr h="1064466">
                <a:tc>
                  <a:txBody>
                    <a:bodyPr/>
                    <a:lstStyle/>
                    <a:p>
                      <a:pPr marL="0" marR="0">
                        <a:spcBef>
                          <a:spcPts val="0"/>
                        </a:spcBef>
                        <a:spcAft>
                          <a:spcPts val="0"/>
                        </a:spcAft>
                      </a:pPr>
                      <a:r>
                        <a:rPr lang="en-US" sz="1200" dirty="0">
                          <a:effectLst/>
                        </a:rPr>
                        <a:t>Hemisphere (no bottom)</a:t>
                      </a:r>
                      <a:endParaRPr lang="en-US" sz="1200" dirty="0">
                        <a:effectLst/>
                        <a:latin typeface="Palatino Linotype"/>
                        <a:ea typeface="Calibri"/>
                        <a:cs typeface="Times New Roman"/>
                      </a:endParaRPr>
                    </a:p>
                  </a:txBody>
                  <a:tcPr marL="39536" marR="39536" marT="0" marB="0" anchor="ctr"/>
                </a:tc>
                <a:tc>
                  <a:txBody>
                    <a:bodyPr/>
                    <a:lstStyle/>
                    <a:p>
                      <a:endParaRPr lang="en-US" sz="1800"/>
                    </a:p>
                  </a:txBody>
                  <a:tcPr marL="39536" marR="39536" marT="0" marB="0" anchor="ctr">
                    <a:blipFill rotWithShape="1">
                      <a:blip r:embed="rId2"/>
                      <a:stretch>
                        <a:fillRect l="-69721" t="-334463" r="-144223"/>
                      </a:stretch>
                    </a:blipFill>
                  </a:tcPr>
                </a:tc>
                <a:tc>
                  <a:txBody>
                    <a:bodyPr/>
                    <a:lstStyle/>
                    <a:p>
                      <a:endParaRPr lang="en-US" sz="1800"/>
                    </a:p>
                  </a:txBody>
                  <a:tcPr marL="39536" marR="39536" marT="0" marB="0" anchor="ctr">
                    <a:blipFill rotWithShape="1">
                      <a:blip r:embed="rId2"/>
                      <a:stretch>
                        <a:fillRect l="-118006" t="-334463" r="-277"/>
                      </a:stretch>
                    </a:blipFill>
                  </a:tcPr>
                </a:tc>
              </a:tr>
            </a:tbl>
          </a:graphicData>
        </a:graphic>
      </p:graphicFrame>
    </p:spTree>
    <p:extLst>
      <p:ext uri="{BB962C8B-B14F-4D97-AF65-F5344CB8AC3E}">
        <p14:creationId xmlns:p14="http://schemas.microsoft.com/office/powerpoint/2010/main" val="2956108514"/>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mc:AlternateContent xmlns:mc="http://schemas.openxmlformats.org/markup-compatibility/2006">
        <mc:Choice xmlns:a14="http://schemas.microsoft.com/office/drawing/2010/main" Requires="a14">
          <p:graphicFrame>
            <p:nvGraphicFramePr>
              <p:cNvPr id="4" name="Content Placeholder 3"/>
              <p:cNvGraphicFramePr>
                <a:graphicFrameLocks noGrp="1"/>
              </p:cNvGraphicFramePr>
              <p:nvPr>
                <p:ph idx="1"/>
                <p:extLst>
                  <p:ext uri="{D42A27DB-BD31-4B8C-83A1-F6EECF244321}">
                    <p14:modId xmlns:p14="http://schemas.microsoft.com/office/powerpoint/2010/main" val="3719033248"/>
                  </p:ext>
                </p:extLst>
              </p:nvPr>
            </p:nvGraphicFramePr>
            <p:xfrm>
              <a:off x="304800" y="152400"/>
              <a:ext cx="8534401" cy="6393815"/>
            </p:xfrm>
            <a:graphic>
              <a:graphicData uri="http://schemas.openxmlformats.org/drawingml/2006/table">
                <a:tbl>
                  <a:tblPr firstRow="1" firstCol="1" bandRow="1">
                    <a:tableStyleId>{93296810-A885-4BE3-A3E7-6D5BEEA58F35}</a:tableStyleId>
                  </a:tblPr>
                  <a:tblGrid>
                    <a:gridCol w="4417534"/>
                    <a:gridCol w="1965922"/>
                    <a:gridCol w="2150945"/>
                  </a:tblGrid>
                  <a:tr h="533400">
                    <a:tc>
                      <a:txBody>
                        <a:bodyPr/>
                        <a:lstStyle/>
                        <a:p>
                          <a:pPr marL="0" marR="0" algn="ctr">
                            <a:lnSpc>
                              <a:spcPct val="115000"/>
                            </a:lnSpc>
                            <a:spcBef>
                              <a:spcPts val="1000"/>
                            </a:spcBef>
                            <a:spcAft>
                              <a:spcPts val="600"/>
                            </a:spcAft>
                          </a:pPr>
                          <a:r>
                            <a:rPr lang="en-US" sz="1600" dirty="0">
                              <a:effectLst/>
                            </a:rPr>
                            <a:t>Growth </a:t>
                          </a:r>
                          <a:r>
                            <a:rPr lang="en-US" sz="1600" dirty="0" smtClean="0">
                              <a:effectLst/>
                            </a:rPr>
                            <a:t>Form</a:t>
                          </a:r>
                          <a:endParaRPr lang="en-US" sz="1600" dirty="0">
                            <a:effectLst/>
                            <a:latin typeface="Calibri"/>
                            <a:ea typeface="Calibri"/>
                            <a:cs typeface="Times New Roman"/>
                          </a:endParaRPr>
                        </a:p>
                      </a:txBody>
                      <a:tcPr marL="29296" marR="29296" marT="0" marB="0" anchor="ctr"/>
                    </a:tc>
                    <a:tc>
                      <a:txBody>
                        <a:bodyPr/>
                        <a:lstStyle/>
                        <a:p>
                          <a:pPr marL="0" marR="0" algn="ctr">
                            <a:lnSpc>
                              <a:spcPct val="115000"/>
                            </a:lnSpc>
                            <a:spcBef>
                              <a:spcPts val="1000"/>
                            </a:spcBef>
                            <a:spcAft>
                              <a:spcPts val="1000"/>
                            </a:spcAft>
                          </a:pPr>
                          <a:r>
                            <a:rPr lang="en-US" sz="1600" dirty="0">
                              <a:effectLst/>
                            </a:rPr>
                            <a:t>Surface Area</a:t>
                          </a:r>
                          <a:endParaRPr lang="en-US" sz="1600" dirty="0">
                            <a:effectLst/>
                            <a:latin typeface="Calibri"/>
                            <a:ea typeface="Calibri"/>
                            <a:cs typeface="Times New Roman"/>
                          </a:endParaRPr>
                        </a:p>
                      </a:txBody>
                      <a:tcPr marL="29296" marR="29296" marT="0" marB="0" anchor="ctr"/>
                    </a:tc>
                    <a:tc>
                      <a:txBody>
                        <a:bodyPr/>
                        <a:lstStyle/>
                        <a:p>
                          <a:pPr marL="0" marR="0" algn="ctr">
                            <a:lnSpc>
                              <a:spcPct val="115000"/>
                            </a:lnSpc>
                            <a:spcBef>
                              <a:spcPts val="1000"/>
                            </a:spcBef>
                            <a:spcAft>
                              <a:spcPts val="1000"/>
                            </a:spcAft>
                          </a:pPr>
                          <a:r>
                            <a:rPr lang="en-US" sz="1600" dirty="0">
                              <a:effectLst/>
                            </a:rPr>
                            <a:t>Refuge Volume</a:t>
                          </a:r>
                          <a:endParaRPr lang="en-US" sz="1600" dirty="0">
                            <a:effectLst/>
                            <a:latin typeface="Calibri"/>
                            <a:ea typeface="Calibri"/>
                            <a:cs typeface="Times New Roman"/>
                          </a:endParaRPr>
                        </a:p>
                      </a:txBody>
                      <a:tcPr marL="29296" marR="29296" marT="0" marB="0" anchor="ctr"/>
                    </a:tc>
                  </a:tr>
                  <a:tr h="445643">
                    <a:tc>
                      <a:txBody>
                        <a:bodyPr/>
                        <a:lstStyle/>
                        <a:p>
                          <a:pPr marL="0" marR="0" algn="ctr" defTabSz="914400" rtl="0" eaLnBrk="1" latinLnBrk="0" hangingPunct="1">
                            <a:lnSpc>
                              <a:spcPct val="115000"/>
                            </a:lnSpc>
                            <a:spcBef>
                              <a:spcPts val="0"/>
                            </a:spcBef>
                            <a:spcAft>
                              <a:spcPts val="0"/>
                            </a:spcAft>
                          </a:pPr>
                          <a:r>
                            <a:rPr lang="en-US" sz="1400" b="1" kern="1200" dirty="0">
                              <a:solidFill>
                                <a:schemeClr val="lt1"/>
                              </a:solidFill>
                              <a:effectLst/>
                              <a:latin typeface="+mn-lt"/>
                              <a:ea typeface="+mn-ea"/>
                              <a:cs typeface="+mn-cs"/>
                            </a:rPr>
                            <a:t>Branching</a:t>
                          </a:r>
                        </a:p>
                      </a:txBody>
                      <a:tcPr marL="29296" marR="29296" marT="0" marB="0" anchor="ctr"/>
                    </a:tc>
                    <a:tc>
                      <a:txBody>
                        <a:bodyPr/>
                        <a:lstStyle/>
                        <a:p>
                          <a:pPr marL="0" marR="0" algn="ctr">
                            <a:lnSpc>
                              <a:spcPct val="115000"/>
                            </a:lnSpc>
                            <a:spcBef>
                              <a:spcPts val="0"/>
                            </a:spcBef>
                            <a:spcAft>
                              <a:spcPts val="0"/>
                            </a:spcAft>
                          </a:pPr>
                          <a14:m>
                            <m:oMath xmlns:m="http://schemas.openxmlformats.org/officeDocument/2006/math">
                              <m:r>
                                <a:rPr lang="en-US" sz="1400">
                                  <a:effectLst/>
                                </a:rPr>
                                <m:t>0.47</m:t>
                              </m:r>
                              <m:sSup>
                                <m:sSupPr>
                                  <m:ctrlPr>
                                    <a:rPr lang="en-US" sz="1400">
                                      <a:effectLst/>
                                    </a:rPr>
                                  </m:ctrlPr>
                                </m:sSupPr>
                                <m:e>
                                  <m:r>
                                    <a:rPr lang="en-US" sz="1400">
                                      <a:effectLst/>
                                    </a:rPr>
                                    <m:t>𝜇</m:t>
                                  </m:r>
                                </m:e>
                                <m:sup>
                                  <m:r>
                                    <a:rPr lang="en-US" sz="1400">
                                      <a:effectLst/>
                                    </a:rPr>
                                    <m:t>2</m:t>
                                  </m:r>
                                </m:sup>
                              </m:sSup>
                            </m:oMath>
                          </a14:m>
                          <a:r>
                            <a:rPr lang="en-US" sz="1400" dirty="0">
                              <a:effectLst/>
                            </a:rPr>
                            <a:t> </a:t>
                          </a:r>
                          <a:endParaRPr lang="en-US" sz="1400" dirty="0">
                            <a:effectLst/>
                            <a:latin typeface="Calibri"/>
                            <a:ea typeface="Calibri"/>
                            <a:cs typeface="Times New Roman"/>
                          </a:endParaRPr>
                        </a:p>
                      </a:txBody>
                      <a:tcPr marL="29296" marR="29296" marT="0" marB="0" anchor="ctr"/>
                    </a:tc>
                    <a:tc>
                      <a:txBody>
                        <a:bodyPr/>
                        <a:lstStyle/>
                        <a:p>
                          <a:pPr marL="0" marR="0" algn="ctr">
                            <a:lnSpc>
                              <a:spcPct val="115000"/>
                            </a:lnSpc>
                            <a:spcBef>
                              <a:spcPts val="0"/>
                            </a:spcBef>
                            <a:spcAft>
                              <a:spcPts val="0"/>
                            </a:spcAft>
                          </a:pPr>
                          <a14:m>
                            <m:oMathPara xmlns:m="http://schemas.openxmlformats.org/officeDocument/2006/math">
                              <m:oMathParaPr>
                                <m:jc m:val="centerGroup"/>
                              </m:oMathParaPr>
                              <m:oMath xmlns:m="http://schemas.openxmlformats.org/officeDocument/2006/math">
                                <m:r>
                                  <a:rPr lang="en-US" sz="1400">
                                    <a:effectLst/>
                                  </a:rPr>
                                  <m:t>0.13</m:t>
                                </m:r>
                                <m:sSup>
                                  <m:sSupPr>
                                    <m:ctrlPr>
                                      <a:rPr lang="en-US" sz="1400">
                                        <a:effectLst/>
                                      </a:rPr>
                                    </m:ctrlPr>
                                  </m:sSupPr>
                                  <m:e>
                                    <m:r>
                                      <a:rPr lang="en-US" sz="1400">
                                        <a:effectLst/>
                                      </a:rPr>
                                      <m:t>𝜇</m:t>
                                    </m:r>
                                  </m:e>
                                  <m:sup>
                                    <m:r>
                                      <a:rPr lang="en-US" sz="1400">
                                        <a:effectLst/>
                                      </a:rPr>
                                      <m:t>3</m:t>
                                    </m:r>
                                  </m:sup>
                                </m:sSup>
                              </m:oMath>
                            </m:oMathPara>
                          </a14:m>
                          <a:endParaRPr lang="en-US" sz="1400" dirty="0">
                            <a:effectLst/>
                            <a:latin typeface="Calibri"/>
                            <a:ea typeface="Calibri"/>
                            <a:cs typeface="Times New Roman"/>
                          </a:endParaRPr>
                        </a:p>
                      </a:txBody>
                      <a:tcPr marL="29296" marR="29296" marT="0" marB="0" anchor="ctr"/>
                    </a:tc>
                  </a:tr>
                  <a:tr h="534289">
                    <a:tc>
                      <a:txBody>
                        <a:bodyPr/>
                        <a:lstStyle/>
                        <a:p>
                          <a:pPr marL="0" marR="0" algn="ctr" defTabSz="914400" rtl="0" eaLnBrk="1" latinLnBrk="0" hangingPunct="1">
                            <a:lnSpc>
                              <a:spcPct val="115000"/>
                            </a:lnSpc>
                            <a:spcBef>
                              <a:spcPts val="0"/>
                            </a:spcBef>
                            <a:spcAft>
                              <a:spcPts val="0"/>
                            </a:spcAft>
                          </a:pPr>
                          <a:r>
                            <a:rPr lang="en-US" sz="1400" b="1" kern="1200" dirty="0">
                              <a:solidFill>
                                <a:schemeClr val="lt1"/>
                              </a:solidFill>
                              <a:effectLst/>
                              <a:latin typeface="+mn-lt"/>
                              <a:ea typeface="+mn-ea"/>
                              <a:cs typeface="+mn-cs"/>
                            </a:rPr>
                            <a:t>Columnar  Small &lt;10 cm</a:t>
                          </a:r>
                        </a:p>
                      </a:txBody>
                      <a:tcPr marL="29296" marR="29296" marT="0" marB="0" anchor="ctr"/>
                    </a:tc>
                    <a:tc>
                      <a:txBody>
                        <a:bodyPr/>
                        <a:lstStyle/>
                        <a:p>
                          <a:pPr marL="0" marR="0" algn="ctr">
                            <a:lnSpc>
                              <a:spcPct val="115000"/>
                            </a:lnSpc>
                            <a:spcBef>
                              <a:spcPts val="0"/>
                            </a:spcBef>
                            <a:spcAft>
                              <a:spcPts val="0"/>
                            </a:spcAft>
                          </a:pPr>
                          <a14:m>
                            <m:oMath xmlns:m="http://schemas.openxmlformats.org/officeDocument/2006/math">
                              <m:r>
                                <a:rPr lang="en-US" sz="1400">
                                  <a:effectLst/>
                                </a:rPr>
                                <m:t>0.31</m:t>
                              </m:r>
                              <m:sSup>
                                <m:sSupPr>
                                  <m:ctrlPr>
                                    <a:rPr lang="en-US" sz="1400">
                                      <a:effectLst/>
                                    </a:rPr>
                                  </m:ctrlPr>
                                </m:sSupPr>
                                <m:e>
                                  <m:r>
                                    <a:rPr lang="en-US" sz="1400">
                                      <a:effectLst/>
                                    </a:rPr>
                                    <m:t>𝜇</m:t>
                                  </m:r>
                                </m:e>
                                <m:sup>
                                  <m:r>
                                    <a:rPr lang="en-US" sz="1400">
                                      <a:effectLst/>
                                    </a:rPr>
                                    <m:t>2</m:t>
                                  </m:r>
                                </m:sup>
                              </m:sSup>
                            </m:oMath>
                          </a14:m>
                          <a:r>
                            <a:rPr lang="en-US" sz="1400" dirty="0">
                              <a:effectLst/>
                            </a:rPr>
                            <a:t> </a:t>
                          </a:r>
                          <a:endParaRPr lang="en-US" sz="1400" dirty="0">
                            <a:effectLst/>
                            <a:latin typeface="Calibri"/>
                            <a:ea typeface="Calibri"/>
                            <a:cs typeface="Times New Roman"/>
                          </a:endParaRPr>
                        </a:p>
                      </a:txBody>
                      <a:tcPr marL="29296" marR="29296" marT="0" marB="0" anchor="ctr"/>
                    </a:tc>
                    <a:tc>
                      <a:txBody>
                        <a:bodyPr/>
                        <a:lstStyle/>
                        <a:p>
                          <a:pPr marL="0" marR="0" algn="ctr">
                            <a:lnSpc>
                              <a:spcPct val="115000"/>
                            </a:lnSpc>
                            <a:spcBef>
                              <a:spcPts val="0"/>
                            </a:spcBef>
                            <a:spcAft>
                              <a:spcPts val="0"/>
                            </a:spcAft>
                          </a:pPr>
                          <a14:m>
                            <m:oMath xmlns:m="http://schemas.openxmlformats.org/officeDocument/2006/math">
                              <m:r>
                                <a:rPr lang="en-US" sz="1400">
                                  <a:effectLst/>
                                </a:rPr>
                                <m:t>0.0026</m:t>
                              </m:r>
                              <m:sSup>
                                <m:sSupPr>
                                  <m:ctrlPr>
                                    <a:rPr lang="en-US" sz="1400">
                                      <a:effectLst/>
                                    </a:rPr>
                                  </m:ctrlPr>
                                </m:sSupPr>
                                <m:e>
                                  <m:r>
                                    <a:rPr lang="en-US" sz="1400">
                                      <a:effectLst/>
                                    </a:rPr>
                                    <m:t>𝜇</m:t>
                                  </m:r>
                                </m:e>
                                <m:sup>
                                  <m:r>
                                    <a:rPr lang="en-US" sz="1400">
                                      <a:effectLst/>
                                    </a:rPr>
                                    <m:t>3</m:t>
                                  </m:r>
                                </m:sup>
                              </m:sSup>
                            </m:oMath>
                          </a14:m>
                          <a:r>
                            <a:rPr lang="en-US" sz="1400" dirty="0">
                              <a:effectLst/>
                            </a:rPr>
                            <a:t> </a:t>
                          </a:r>
                          <a:endParaRPr lang="en-US" sz="1400" dirty="0">
                            <a:effectLst/>
                            <a:latin typeface="Calibri"/>
                            <a:ea typeface="Calibri"/>
                            <a:cs typeface="Times New Roman"/>
                          </a:endParaRPr>
                        </a:p>
                      </a:txBody>
                      <a:tcPr marL="29296" marR="29296" marT="0" marB="0" anchor="ctr"/>
                    </a:tc>
                  </a:tr>
                  <a:tr h="650875">
                    <a:tc>
                      <a:txBody>
                        <a:bodyPr/>
                        <a:lstStyle/>
                        <a:p>
                          <a:pPr marL="0" marR="0" algn="ctr" defTabSz="914400" rtl="0" eaLnBrk="1" latinLnBrk="0" hangingPunct="1">
                            <a:lnSpc>
                              <a:spcPct val="115000"/>
                            </a:lnSpc>
                            <a:spcBef>
                              <a:spcPts val="0"/>
                            </a:spcBef>
                            <a:spcAft>
                              <a:spcPts val="0"/>
                            </a:spcAft>
                          </a:pPr>
                          <a:r>
                            <a:rPr lang="en-US" sz="1400" b="1" kern="1200" dirty="0">
                              <a:solidFill>
                                <a:schemeClr val="lt1"/>
                              </a:solidFill>
                              <a:effectLst/>
                              <a:latin typeface="+mn-lt"/>
                              <a:ea typeface="+mn-ea"/>
                              <a:cs typeface="+mn-cs"/>
                            </a:rPr>
                            <a:t>Columnar Large 10+ cm</a:t>
                          </a:r>
                        </a:p>
                      </a:txBody>
                      <a:tcPr marL="29296" marR="29296" marT="0" marB="0" anchor="ctr"/>
                    </a:tc>
                    <a:tc>
                      <a:txBody>
                        <a:bodyPr/>
                        <a:lstStyle/>
                        <a:p>
                          <a:pPr marL="0" marR="0" algn="ctr">
                            <a:lnSpc>
                              <a:spcPct val="115000"/>
                            </a:lnSpc>
                            <a:spcBef>
                              <a:spcPts val="0"/>
                            </a:spcBef>
                            <a:spcAft>
                              <a:spcPts val="0"/>
                            </a:spcAft>
                          </a:pPr>
                          <a14:m>
                            <m:oMath xmlns:m="http://schemas.openxmlformats.org/officeDocument/2006/math">
                              <m:r>
                                <a:rPr lang="en-US" sz="1400">
                                  <a:effectLst/>
                                </a:rPr>
                                <m:t>7.85</m:t>
                              </m:r>
                              <m:sSup>
                                <m:sSupPr>
                                  <m:ctrlPr>
                                    <a:rPr lang="en-US" sz="1400">
                                      <a:effectLst/>
                                    </a:rPr>
                                  </m:ctrlPr>
                                </m:sSupPr>
                                <m:e>
                                  <m:r>
                                    <a:rPr lang="en-US" sz="1400">
                                      <a:effectLst/>
                                    </a:rPr>
                                    <m:t>𝜇</m:t>
                                  </m:r>
                                </m:e>
                                <m:sup>
                                  <m:r>
                                    <a:rPr lang="en-US" sz="1400">
                                      <a:effectLst/>
                                    </a:rPr>
                                    <m:t>2</m:t>
                                  </m:r>
                                </m:sup>
                              </m:sSup>
                            </m:oMath>
                          </a14:m>
                          <a:r>
                            <a:rPr lang="en-US" sz="1400" dirty="0">
                              <a:effectLst/>
                            </a:rPr>
                            <a:t> </a:t>
                          </a:r>
                          <a:endParaRPr lang="en-US" sz="1400" dirty="0">
                            <a:effectLst/>
                            <a:latin typeface="Calibri"/>
                            <a:ea typeface="Calibri"/>
                            <a:cs typeface="Times New Roman"/>
                          </a:endParaRPr>
                        </a:p>
                      </a:txBody>
                      <a:tcPr marL="29296" marR="29296" marT="0" marB="0" anchor="ctr"/>
                    </a:tc>
                    <a:tc>
                      <a:txBody>
                        <a:bodyPr/>
                        <a:lstStyle/>
                        <a:p>
                          <a:pPr marL="0" marR="0" algn="ctr">
                            <a:lnSpc>
                              <a:spcPct val="115000"/>
                            </a:lnSpc>
                            <a:spcBef>
                              <a:spcPts val="0"/>
                            </a:spcBef>
                            <a:spcAft>
                              <a:spcPts val="0"/>
                            </a:spcAft>
                          </a:pPr>
                          <a14:m>
                            <m:oMath xmlns:m="http://schemas.openxmlformats.org/officeDocument/2006/math">
                              <m:r>
                                <a:rPr lang="en-US" sz="1400">
                                  <a:effectLst/>
                                </a:rPr>
                                <m:t>0.16</m:t>
                              </m:r>
                              <m:sSup>
                                <m:sSupPr>
                                  <m:ctrlPr>
                                    <a:rPr lang="en-US" sz="1400">
                                      <a:effectLst/>
                                    </a:rPr>
                                  </m:ctrlPr>
                                </m:sSupPr>
                                <m:e>
                                  <m:r>
                                    <a:rPr lang="en-US" sz="1400">
                                      <a:effectLst/>
                                    </a:rPr>
                                    <m:t>𝜇</m:t>
                                  </m:r>
                                </m:e>
                                <m:sup>
                                  <m:r>
                                    <a:rPr lang="en-US" sz="1400">
                                      <a:effectLst/>
                                    </a:rPr>
                                    <m:t>3</m:t>
                                  </m:r>
                                </m:sup>
                              </m:sSup>
                            </m:oMath>
                          </a14:m>
                          <a:r>
                            <a:rPr lang="en-US" sz="1400" dirty="0">
                              <a:effectLst/>
                            </a:rPr>
                            <a:t> </a:t>
                          </a:r>
                          <a:endParaRPr lang="en-US" sz="1400" dirty="0">
                            <a:effectLst/>
                            <a:latin typeface="Calibri"/>
                            <a:ea typeface="Calibri"/>
                            <a:cs typeface="Times New Roman"/>
                          </a:endParaRPr>
                        </a:p>
                      </a:txBody>
                      <a:tcPr marL="29296" marR="29296" marT="0" marB="0" anchor="ctr"/>
                    </a:tc>
                  </a:tr>
                  <a:tr h="538861">
                    <a:tc>
                      <a:txBody>
                        <a:bodyPr/>
                        <a:lstStyle/>
                        <a:p>
                          <a:pPr marL="0" marR="0" algn="ctr" defTabSz="914400" rtl="0" eaLnBrk="1" latinLnBrk="0" hangingPunct="1">
                            <a:lnSpc>
                              <a:spcPct val="115000"/>
                            </a:lnSpc>
                            <a:spcBef>
                              <a:spcPts val="0"/>
                            </a:spcBef>
                            <a:spcAft>
                              <a:spcPts val="0"/>
                            </a:spcAft>
                          </a:pPr>
                          <a:r>
                            <a:rPr lang="en-US" sz="1400" b="1" kern="1200" dirty="0">
                              <a:solidFill>
                                <a:schemeClr val="lt1"/>
                              </a:solidFill>
                              <a:effectLst/>
                              <a:latin typeface="+mn-lt"/>
                              <a:ea typeface="+mn-ea"/>
                              <a:cs typeface="+mn-cs"/>
                            </a:rPr>
                            <a:t>Disc-Solitary</a:t>
                          </a:r>
                        </a:p>
                      </a:txBody>
                      <a:tcPr marL="29296" marR="29296" marT="0" marB="0" anchor="ctr"/>
                    </a:tc>
                    <a:tc>
                      <a:txBody>
                        <a:bodyPr/>
                        <a:lstStyle/>
                        <a:p>
                          <a:pPr marL="0" marR="0" algn="ctr">
                            <a:lnSpc>
                              <a:spcPct val="115000"/>
                            </a:lnSpc>
                            <a:spcBef>
                              <a:spcPts val="0"/>
                            </a:spcBef>
                            <a:spcAft>
                              <a:spcPts val="0"/>
                            </a:spcAft>
                          </a:pPr>
                          <a14:m>
                            <m:oMath xmlns:m="http://schemas.openxmlformats.org/officeDocument/2006/math">
                              <m:r>
                                <a:rPr lang="en-US" sz="1400">
                                  <a:effectLst/>
                                </a:rPr>
                                <m:t>1.57</m:t>
                              </m:r>
                              <m:sSup>
                                <m:sSupPr>
                                  <m:ctrlPr>
                                    <a:rPr lang="en-US" sz="1400">
                                      <a:effectLst/>
                                    </a:rPr>
                                  </m:ctrlPr>
                                </m:sSupPr>
                                <m:e>
                                  <m:r>
                                    <a:rPr lang="en-US" sz="1400">
                                      <a:effectLst/>
                                    </a:rPr>
                                    <m:t>𝜇</m:t>
                                  </m:r>
                                </m:e>
                                <m:sup>
                                  <m:r>
                                    <a:rPr lang="en-US" sz="1400">
                                      <a:effectLst/>
                                    </a:rPr>
                                    <m:t>2</m:t>
                                  </m:r>
                                </m:sup>
                              </m:sSup>
                            </m:oMath>
                          </a14:m>
                          <a:r>
                            <a:rPr lang="en-US" sz="1400" dirty="0">
                              <a:effectLst/>
                            </a:rPr>
                            <a:t> </a:t>
                          </a:r>
                          <a:endParaRPr lang="en-US" sz="1400" dirty="0">
                            <a:effectLst/>
                            <a:latin typeface="Calibri"/>
                            <a:ea typeface="Calibri"/>
                            <a:cs typeface="Times New Roman"/>
                          </a:endParaRPr>
                        </a:p>
                      </a:txBody>
                      <a:tcPr marL="29296" marR="29296" marT="0" marB="0" anchor="ctr"/>
                    </a:tc>
                    <a:tc>
                      <a:txBody>
                        <a:bodyPr/>
                        <a:lstStyle/>
                        <a:p>
                          <a:pPr marL="0" marR="0" algn="ctr">
                            <a:lnSpc>
                              <a:spcPct val="115000"/>
                            </a:lnSpc>
                            <a:spcBef>
                              <a:spcPts val="0"/>
                            </a:spcBef>
                            <a:spcAft>
                              <a:spcPts val="0"/>
                            </a:spcAft>
                          </a:pPr>
                          <a:r>
                            <a:rPr lang="en-US" sz="1400" dirty="0">
                              <a:effectLst/>
                            </a:rPr>
                            <a:t>NA</a:t>
                          </a:r>
                          <a:endParaRPr lang="en-US" sz="1400" dirty="0">
                            <a:effectLst/>
                            <a:latin typeface="Calibri"/>
                            <a:ea typeface="Calibri"/>
                            <a:cs typeface="Times New Roman"/>
                          </a:endParaRPr>
                        </a:p>
                      </a:txBody>
                      <a:tcPr marL="29296" marR="29296" marT="0" marB="0" anchor="ctr"/>
                    </a:tc>
                  </a:tr>
                  <a:tr h="655447">
                    <a:tc>
                      <a:txBody>
                        <a:bodyPr/>
                        <a:lstStyle/>
                        <a:p>
                          <a:pPr marL="0" marR="0" algn="ctr" defTabSz="914400" rtl="0" eaLnBrk="1" latinLnBrk="0" hangingPunct="1">
                            <a:lnSpc>
                              <a:spcPct val="115000"/>
                            </a:lnSpc>
                            <a:spcBef>
                              <a:spcPts val="0"/>
                            </a:spcBef>
                            <a:spcAft>
                              <a:spcPts val="0"/>
                            </a:spcAft>
                          </a:pPr>
                          <a:r>
                            <a:rPr lang="en-US" sz="1400" b="1" kern="1200" dirty="0">
                              <a:solidFill>
                                <a:schemeClr val="lt1"/>
                              </a:solidFill>
                              <a:effectLst/>
                              <a:latin typeface="+mn-lt"/>
                              <a:ea typeface="+mn-ea"/>
                              <a:cs typeface="+mn-cs"/>
                            </a:rPr>
                            <a:t>Encrusting</a:t>
                          </a:r>
                        </a:p>
                      </a:txBody>
                      <a:tcPr marL="29296" marR="29296" marT="0" marB="0" anchor="ctr"/>
                    </a:tc>
                    <a:tc>
                      <a:txBody>
                        <a:bodyPr/>
                        <a:lstStyle/>
                        <a:p>
                          <a:pPr marL="0" marR="0" algn="ctr">
                            <a:lnSpc>
                              <a:spcPct val="115000"/>
                            </a:lnSpc>
                            <a:spcBef>
                              <a:spcPts val="0"/>
                            </a:spcBef>
                            <a:spcAft>
                              <a:spcPts val="0"/>
                            </a:spcAft>
                          </a:pPr>
                          <a14:m>
                            <m:oMath xmlns:m="http://schemas.openxmlformats.org/officeDocument/2006/math">
                              <m:r>
                                <a:rPr lang="en-US" sz="1400">
                                  <a:effectLst/>
                                </a:rPr>
                                <m:t>0.78</m:t>
                              </m:r>
                              <m:sSup>
                                <m:sSupPr>
                                  <m:ctrlPr>
                                    <a:rPr lang="en-US" sz="1400">
                                      <a:effectLst/>
                                    </a:rPr>
                                  </m:ctrlPr>
                                </m:sSupPr>
                                <m:e>
                                  <m:r>
                                    <a:rPr lang="en-US" sz="1400">
                                      <a:effectLst/>
                                    </a:rPr>
                                    <m:t>𝜇</m:t>
                                  </m:r>
                                </m:e>
                                <m:sup>
                                  <m:r>
                                    <a:rPr lang="en-US" sz="1400">
                                      <a:effectLst/>
                                    </a:rPr>
                                    <m:t>2</m:t>
                                  </m:r>
                                </m:sup>
                              </m:sSup>
                            </m:oMath>
                          </a14:m>
                          <a:r>
                            <a:rPr lang="en-US" sz="1400" dirty="0">
                              <a:effectLst/>
                            </a:rPr>
                            <a:t> </a:t>
                          </a:r>
                          <a:endParaRPr lang="en-US" sz="1400" dirty="0">
                            <a:effectLst/>
                            <a:latin typeface="Calibri"/>
                            <a:ea typeface="Calibri"/>
                            <a:cs typeface="Times New Roman"/>
                          </a:endParaRPr>
                        </a:p>
                      </a:txBody>
                      <a:tcPr marL="29296" marR="29296" marT="0" marB="0" anchor="ctr"/>
                    </a:tc>
                    <a:tc>
                      <a:txBody>
                        <a:bodyPr/>
                        <a:lstStyle/>
                        <a:p>
                          <a:pPr marL="0" marR="0" algn="ctr">
                            <a:lnSpc>
                              <a:spcPct val="115000"/>
                            </a:lnSpc>
                            <a:spcBef>
                              <a:spcPts val="0"/>
                            </a:spcBef>
                            <a:spcAft>
                              <a:spcPts val="0"/>
                            </a:spcAft>
                          </a:pPr>
                          <a:r>
                            <a:rPr lang="en-US" sz="1400" dirty="0">
                              <a:effectLst/>
                            </a:rPr>
                            <a:t>NA</a:t>
                          </a:r>
                          <a:endParaRPr lang="en-US" sz="1400" dirty="0">
                            <a:effectLst/>
                            <a:latin typeface="Calibri"/>
                            <a:ea typeface="Calibri"/>
                            <a:cs typeface="Times New Roman"/>
                          </a:endParaRPr>
                        </a:p>
                      </a:txBody>
                      <a:tcPr marL="29296" marR="29296" marT="0" marB="0" anchor="ctr"/>
                    </a:tc>
                  </a:tr>
                  <a:tr h="516128">
                    <a:tc>
                      <a:txBody>
                        <a:bodyPr/>
                        <a:lstStyle/>
                        <a:p>
                          <a:pPr marL="0" marR="0" algn="ctr" defTabSz="914400" rtl="0" eaLnBrk="1" latinLnBrk="0" hangingPunct="1">
                            <a:lnSpc>
                              <a:spcPct val="115000"/>
                            </a:lnSpc>
                            <a:spcBef>
                              <a:spcPts val="0"/>
                            </a:spcBef>
                            <a:spcAft>
                              <a:spcPts val="0"/>
                            </a:spcAft>
                          </a:pPr>
                          <a:r>
                            <a:rPr lang="en-US" sz="1400" b="1" kern="1200" dirty="0">
                              <a:solidFill>
                                <a:schemeClr val="lt1"/>
                              </a:solidFill>
                              <a:effectLst/>
                              <a:latin typeface="+mn-lt"/>
                              <a:ea typeface="+mn-ea"/>
                              <a:cs typeface="+mn-cs"/>
                            </a:rPr>
                            <a:t>Foliose</a:t>
                          </a:r>
                        </a:p>
                      </a:txBody>
                      <a:tcPr marL="29296" marR="29296" marT="0" marB="0" anchor="ctr"/>
                    </a:tc>
                    <a:tc>
                      <a:txBody>
                        <a:bodyPr/>
                        <a:lstStyle/>
                        <a:p>
                          <a:pPr marL="0" marR="0" algn="ctr">
                            <a:lnSpc>
                              <a:spcPct val="115000"/>
                            </a:lnSpc>
                            <a:spcBef>
                              <a:spcPts val="0"/>
                            </a:spcBef>
                            <a:spcAft>
                              <a:spcPts val="0"/>
                            </a:spcAft>
                          </a:pPr>
                          <a14:m>
                            <m:oMathPara xmlns:m="http://schemas.openxmlformats.org/officeDocument/2006/math">
                              <m:oMathParaPr>
                                <m:jc m:val="centerGroup"/>
                              </m:oMathParaPr>
                              <m:oMath xmlns:m="http://schemas.openxmlformats.org/officeDocument/2006/math">
                                <m:r>
                                  <a:rPr lang="en-US" sz="1400">
                                    <a:effectLst/>
                                  </a:rPr>
                                  <m:t>0.78</m:t>
                                </m:r>
                                <m:sSup>
                                  <m:sSupPr>
                                    <m:ctrlPr>
                                      <a:rPr lang="en-US" sz="1400">
                                        <a:effectLst/>
                                      </a:rPr>
                                    </m:ctrlPr>
                                  </m:sSupPr>
                                  <m:e>
                                    <m:r>
                                      <a:rPr lang="en-US" sz="1400">
                                        <a:effectLst/>
                                      </a:rPr>
                                      <m:t>𝜇</m:t>
                                    </m:r>
                                  </m:e>
                                  <m:sup>
                                    <m:r>
                                      <a:rPr lang="en-US" sz="1400">
                                        <a:effectLst/>
                                      </a:rPr>
                                      <m:t>3</m:t>
                                    </m:r>
                                  </m:sup>
                                </m:sSup>
                              </m:oMath>
                            </m:oMathPara>
                          </a14:m>
                          <a:endParaRPr lang="en-US" sz="1400" dirty="0">
                            <a:effectLst/>
                            <a:latin typeface="Calibri"/>
                            <a:ea typeface="Calibri"/>
                            <a:cs typeface="Times New Roman"/>
                          </a:endParaRPr>
                        </a:p>
                      </a:txBody>
                      <a:tcPr marL="29296" marR="29296" marT="0" marB="0" anchor="ctr"/>
                    </a:tc>
                    <a:tc>
                      <a:txBody>
                        <a:bodyPr/>
                        <a:lstStyle/>
                        <a:p>
                          <a:pPr marL="0" marR="0" algn="ctr">
                            <a:lnSpc>
                              <a:spcPct val="115000"/>
                            </a:lnSpc>
                            <a:spcBef>
                              <a:spcPts val="0"/>
                            </a:spcBef>
                            <a:spcAft>
                              <a:spcPts val="0"/>
                            </a:spcAft>
                          </a:pPr>
                          <a14:m>
                            <m:oMath xmlns:m="http://schemas.openxmlformats.org/officeDocument/2006/math">
                              <m:sSup>
                                <m:sSupPr>
                                  <m:ctrlPr>
                                    <a:rPr lang="en-US" sz="1400">
                                      <a:effectLst/>
                                    </a:rPr>
                                  </m:ctrlPr>
                                </m:sSupPr>
                                <m:e>
                                  <m:r>
                                    <a:rPr lang="en-US" sz="1400">
                                      <a:effectLst/>
                                    </a:rPr>
                                    <m:t>0.39</m:t>
                                  </m:r>
                                  <m:r>
                                    <a:rPr lang="en-US" sz="1400">
                                      <a:effectLst/>
                                    </a:rPr>
                                    <m:t>𝜇</m:t>
                                  </m:r>
                                </m:e>
                                <m:sup>
                                  <m:r>
                                    <a:rPr lang="en-US" sz="1400">
                                      <a:effectLst/>
                                    </a:rPr>
                                    <m:t>3</m:t>
                                  </m:r>
                                </m:sup>
                              </m:sSup>
                            </m:oMath>
                          </a14:m>
                          <a:r>
                            <a:rPr lang="en-US" sz="1400" dirty="0">
                              <a:effectLst/>
                            </a:rPr>
                            <a:t> </a:t>
                          </a:r>
                          <a:endParaRPr lang="en-US" sz="1400" dirty="0">
                            <a:effectLst/>
                            <a:latin typeface="Calibri"/>
                            <a:ea typeface="Calibri"/>
                            <a:cs typeface="Times New Roman"/>
                          </a:endParaRPr>
                        </a:p>
                      </a:txBody>
                      <a:tcPr marL="29296" marR="29296" marT="0" marB="0" anchor="ctr"/>
                    </a:tc>
                  </a:tr>
                  <a:tr h="533400">
                    <a:tc>
                      <a:txBody>
                        <a:bodyPr/>
                        <a:lstStyle/>
                        <a:p>
                          <a:pPr marL="0" marR="0" algn="ctr" defTabSz="914400" rtl="0" eaLnBrk="1" latinLnBrk="0" hangingPunct="1">
                            <a:lnSpc>
                              <a:spcPct val="115000"/>
                            </a:lnSpc>
                            <a:spcBef>
                              <a:spcPts val="0"/>
                            </a:spcBef>
                            <a:spcAft>
                              <a:spcPts val="0"/>
                            </a:spcAft>
                          </a:pPr>
                          <a:r>
                            <a:rPr lang="en-US" sz="1400" b="1" kern="1200" dirty="0">
                              <a:solidFill>
                                <a:schemeClr val="lt1"/>
                              </a:solidFill>
                              <a:effectLst/>
                              <a:latin typeface="+mn-lt"/>
                              <a:ea typeface="+mn-ea"/>
                              <a:cs typeface="+mn-cs"/>
                            </a:rPr>
                            <a:t>Massive</a:t>
                          </a:r>
                        </a:p>
                      </a:txBody>
                      <a:tcPr marL="29296" marR="29296" marT="0" marB="0" anchor="ctr"/>
                    </a:tc>
                    <a:tc>
                      <a:txBody>
                        <a:bodyPr/>
                        <a:lstStyle/>
                        <a:p>
                          <a:pPr marL="0" marR="0" algn="ctr">
                            <a:lnSpc>
                              <a:spcPct val="115000"/>
                            </a:lnSpc>
                            <a:spcBef>
                              <a:spcPts val="0"/>
                            </a:spcBef>
                            <a:spcAft>
                              <a:spcPts val="0"/>
                            </a:spcAft>
                          </a:pPr>
                          <a14:m>
                            <m:oMathPara xmlns:m="http://schemas.openxmlformats.org/officeDocument/2006/math">
                              <m:oMathParaPr>
                                <m:jc m:val="centerGroup"/>
                              </m:oMathParaPr>
                              <m:oMath xmlns:m="http://schemas.openxmlformats.org/officeDocument/2006/math">
                                <m:r>
                                  <a:rPr lang="en-US" sz="1400">
                                    <a:effectLst/>
                                  </a:rPr>
                                  <m:t>1.57</m:t>
                                </m:r>
                                <m:sSup>
                                  <m:sSupPr>
                                    <m:ctrlPr>
                                      <a:rPr lang="en-US" sz="1400">
                                        <a:effectLst/>
                                      </a:rPr>
                                    </m:ctrlPr>
                                  </m:sSupPr>
                                  <m:e>
                                    <m:r>
                                      <a:rPr lang="en-US" sz="1400">
                                        <a:effectLst/>
                                      </a:rPr>
                                      <m:t>𝜇</m:t>
                                    </m:r>
                                  </m:e>
                                  <m:sup>
                                    <m:r>
                                      <a:rPr lang="en-US" sz="1400">
                                        <a:effectLst/>
                                      </a:rPr>
                                      <m:t>2</m:t>
                                    </m:r>
                                  </m:sup>
                                </m:sSup>
                              </m:oMath>
                            </m:oMathPara>
                          </a14:m>
                          <a:endParaRPr lang="en-US" sz="1400" dirty="0">
                            <a:effectLst/>
                            <a:latin typeface="Calibri"/>
                            <a:ea typeface="Calibri"/>
                            <a:cs typeface="Times New Roman"/>
                          </a:endParaRPr>
                        </a:p>
                      </a:txBody>
                      <a:tcPr marL="29296" marR="29296" marT="0" marB="0" anchor="ctr"/>
                    </a:tc>
                    <a:tc>
                      <a:txBody>
                        <a:bodyPr/>
                        <a:lstStyle/>
                        <a:p>
                          <a:pPr marL="0" marR="0" algn="ctr">
                            <a:lnSpc>
                              <a:spcPct val="115000"/>
                            </a:lnSpc>
                            <a:spcBef>
                              <a:spcPts val="0"/>
                            </a:spcBef>
                            <a:spcAft>
                              <a:spcPts val="0"/>
                            </a:spcAft>
                          </a:pPr>
                          <a14:m>
                            <m:oMathPara xmlns:m="http://schemas.openxmlformats.org/officeDocument/2006/math">
                              <m:oMathParaPr>
                                <m:jc m:val="centerGroup"/>
                              </m:oMathParaPr>
                              <m:oMath xmlns:m="http://schemas.openxmlformats.org/officeDocument/2006/math">
                                <m:r>
                                  <a:rPr lang="en-US" sz="1400">
                                    <a:effectLst/>
                                  </a:rPr>
                                  <m:t>0.011</m:t>
                                </m:r>
                                <m:sSup>
                                  <m:sSupPr>
                                    <m:ctrlPr>
                                      <a:rPr lang="en-US" sz="1400">
                                        <a:effectLst/>
                                      </a:rPr>
                                    </m:ctrlPr>
                                  </m:sSupPr>
                                  <m:e>
                                    <m:r>
                                      <a:rPr lang="en-US" sz="1400">
                                        <a:effectLst/>
                                      </a:rPr>
                                      <m:t>𝜇</m:t>
                                    </m:r>
                                  </m:e>
                                  <m:sup>
                                    <m:r>
                                      <a:rPr lang="en-US" sz="1400">
                                        <a:effectLst/>
                                      </a:rPr>
                                      <m:t>3</m:t>
                                    </m:r>
                                  </m:sup>
                                </m:sSup>
                              </m:oMath>
                            </m:oMathPara>
                          </a14:m>
                          <a:endParaRPr lang="en-US" sz="1400" dirty="0">
                            <a:effectLst/>
                            <a:latin typeface="Calibri"/>
                            <a:ea typeface="Calibri"/>
                            <a:cs typeface="Times New Roman"/>
                          </a:endParaRPr>
                        </a:p>
                      </a:txBody>
                      <a:tcPr marL="29296" marR="29296" marT="0" marB="0" anchor="ctr"/>
                    </a:tc>
                  </a:tr>
                  <a:tr h="457200">
                    <a:tc>
                      <a:txBody>
                        <a:bodyPr/>
                        <a:lstStyle/>
                        <a:p>
                          <a:pPr marL="0" marR="0" algn="ctr" defTabSz="914400" rtl="0" eaLnBrk="1" latinLnBrk="0" hangingPunct="1">
                            <a:lnSpc>
                              <a:spcPct val="115000"/>
                            </a:lnSpc>
                            <a:spcBef>
                              <a:spcPts val="0"/>
                            </a:spcBef>
                            <a:spcAft>
                              <a:spcPts val="0"/>
                            </a:spcAft>
                          </a:pPr>
                          <a:r>
                            <a:rPr lang="en-US" sz="1400" b="1" kern="1200" dirty="0">
                              <a:solidFill>
                                <a:schemeClr val="lt1"/>
                              </a:solidFill>
                              <a:effectLst/>
                              <a:latin typeface="+mn-lt"/>
                              <a:ea typeface="+mn-ea"/>
                              <a:cs typeface="+mn-cs"/>
                            </a:rPr>
                            <a:t>Plate</a:t>
                          </a:r>
                        </a:p>
                      </a:txBody>
                      <a:tcPr marL="29296" marR="29296" marT="0" marB="0" anchor="ctr"/>
                    </a:tc>
                    <a:tc>
                      <a:txBody>
                        <a:bodyPr/>
                        <a:lstStyle/>
                        <a:p>
                          <a:pPr marL="0" marR="0" algn="ctr">
                            <a:lnSpc>
                              <a:spcPct val="115000"/>
                            </a:lnSpc>
                            <a:spcBef>
                              <a:spcPts val="0"/>
                            </a:spcBef>
                            <a:spcAft>
                              <a:spcPts val="0"/>
                            </a:spcAft>
                          </a:pPr>
                          <a14:m>
                            <m:oMathPara xmlns:m="http://schemas.openxmlformats.org/officeDocument/2006/math">
                              <m:oMathParaPr>
                                <m:jc m:val="centerGroup"/>
                              </m:oMathParaPr>
                              <m:oMath xmlns:m="http://schemas.openxmlformats.org/officeDocument/2006/math">
                                <m:r>
                                  <a:rPr lang="en-US" sz="1400">
                                    <a:effectLst/>
                                  </a:rPr>
                                  <m:t>0.69</m:t>
                                </m:r>
                                <m:sSup>
                                  <m:sSupPr>
                                    <m:ctrlPr>
                                      <a:rPr lang="en-US" sz="1400">
                                        <a:effectLst/>
                                      </a:rPr>
                                    </m:ctrlPr>
                                  </m:sSupPr>
                                  <m:e>
                                    <m:r>
                                      <a:rPr lang="en-US" sz="1400">
                                        <a:effectLst/>
                                      </a:rPr>
                                      <m:t>𝜇</m:t>
                                    </m:r>
                                  </m:e>
                                  <m:sup>
                                    <m:r>
                                      <a:rPr lang="en-US" sz="1400">
                                        <a:effectLst/>
                                      </a:rPr>
                                      <m:t>2</m:t>
                                    </m:r>
                                  </m:sup>
                                </m:sSup>
                              </m:oMath>
                            </m:oMathPara>
                          </a14:m>
                          <a:endParaRPr lang="en-US" sz="1400" dirty="0">
                            <a:effectLst/>
                            <a:latin typeface="Calibri"/>
                            <a:ea typeface="Calibri"/>
                            <a:cs typeface="Times New Roman"/>
                          </a:endParaRPr>
                        </a:p>
                      </a:txBody>
                      <a:tcPr marL="29296" marR="29296" marT="0" marB="0" anchor="ctr"/>
                    </a:tc>
                    <a:tc>
                      <a:txBody>
                        <a:bodyPr/>
                        <a:lstStyle/>
                        <a:p>
                          <a:pPr marL="0" marR="0" algn="ctr">
                            <a:lnSpc>
                              <a:spcPct val="115000"/>
                            </a:lnSpc>
                            <a:spcBef>
                              <a:spcPts val="0"/>
                            </a:spcBef>
                            <a:spcAft>
                              <a:spcPts val="0"/>
                            </a:spcAft>
                          </a:pPr>
                          <a14:m>
                            <m:oMathPara xmlns:m="http://schemas.openxmlformats.org/officeDocument/2006/math">
                              <m:oMathParaPr>
                                <m:jc m:val="centerGroup"/>
                              </m:oMathParaPr>
                              <m:oMath xmlns:m="http://schemas.openxmlformats.org/officeDocument/2006/math">
                                <m:r>
                                  <a:rPr lang="en-US" sz="1400">
                                    <a:effectLst/>
                                  </a:rPr>
                                  <m:t>0.052</m:t>
                                </m:r>
                                <m:sSup>
                                  <m:sSupPr>
                                    <m:ctrlPr>
                                      <a:rPr lang="en-US" sz="1400">
                                        <a:effectLst/>
                                      </a:rPr>
                                    </m:ctrlPr>
                                  </m:sSupPr>
                                  <m:e>
                                    <m:r>
                                      <a:rPr lang="en-US" sz="1400">
                                        <a:effectLst/>
                                      </a:rPr>
                                      <m:t>𝜇</m:t>
                                    </m:r>
                                  </m:e>
                                  <m:sup>
                                    <m:r>
                                      <a:rPr lang="en-US" sz="1400">
                                        <a:effectLst/>
                                      </a:rPr>
                                      <m:t>3</m:t>
                                    </m:r>
                                  </m:sup>
                                </m:sSup>
                              </m:oMath>
                            </m:oMathPara>
                          </a14:m>
                          <a:endParaRPr lang="en-US" sz="1400" dirty="0">
                            <a:effectLst/>
                            <a:latin typeface="Calibri"/>
                            <a:ea typeface="Calibri"/>
                            <a:cs typeface="Times New Roman"/>
                          </a:endParaRPr>
                        </a:p>
                      </a:txBody>
                      <a:tcPr marL="29296" marR="29296" marT="0" marB="0" anchor="ctr"/>
                    </a:tc>
                  </a:tr>
                  <a:tr h="502158">
                    <a:tc>
                      <a:txBody>
                        <a:bodyPr/>
                        <a:lstStyle/>
                        <a:p>
                          <a:pPr marL="0" marR="0" algn="ctr" defTabSz="914400" rtl="0" eaLnBrk="1" latinLnBrk="0" hangingPunct="1">
                            <a:lnSpc>
                              <a:spcPct val="115000"/>
                            </a:lnSpc>
                            <a:spcBef>
                              <a:spcPts val="0"/>
                            </a:spcBef>
                            <a:spcAft>
                              <a:spcPts val="0"/>
                            </a:spcAft>
                          </a:pPr>
                          <a:r>
                            <a:rPr lang="en-US" sz="1400" b="1" kern="1200" dirty="0">
                              <a:solidFill>
                                <a:schemeClr val="lt1"/>
                              </a:solidFill>
                              <a:effectLst/>
                              <a:latin typeface="+mn-lt"/>
                              <a:ea typeface="+mn-ea"/>
                              <a:cs typeface="+mn-cs"/>
                            </a:rPr>
                            <a:t>Table</a:t>
                          </a:r>
                        </a:p>
                      </a:txBody>
                      <a:tcPr marL="29296" marR="29296" marT="0" marB="0" anchor="ctr"/>
                    </a:tc>
                    <a:tc>
                      <a:txBody>
                        <a:bodyPr/>
                        <a:lstStyle/>
                        <a:p>
                          <a:pPr marL="0" marR="0" algn="ctr">
                            <a:lnSpc>
                              <a:spcPct val="115000"/>
                            </a:lnSpc>
                            <a:spcBef>
                              <a:spcPts val="0"/>
                            </a:spcBef>
                            <a:spcAft>
                              <a:spcPts val="0"/>
                            </a:spcAft>
                          </a:pPr>
                          <a14:m>
                            <m:oMath xmlns:m="http://schemas.openxmlformats.org/officeDocument/2006/math">
                              <m:r>
                                <a:rPr lang="en-US" sz="1400">
                                  <a:effectLst/>
                                </a:rPr>
                                <m:t>1.57</m:t>
                              </m:r>
                              <m:sSup>
                                <m:sSupPr>
                                  <m:ctrlPr>
                                    <a:rPr lang="en-US" sz="1400">
                                      <a:effectLst/>
                                    </a:rPr>
                                  </m:ctrlPr>
                                </m:sSupPr>
                                <m:e>
                                  <m:r>
                                    <a:rPr lang="en-US" sz="1400">
                                      <a:effectLst/>
                                    </a:rPr>
                                    <m:t>𝜇</m:t>
                                  </m:r>
                                </m:e>
                                <m:sup>
                                  <m:r>
                                    <a:rPr lang="en-US" sz="1400">
                                      <a:effectLst/>
                                    </a:rPr>
                                    <m:t>2</m:t>
                                  </m:r>
                                </m:sup>
                              </m:sSup>
                            </m:oMath>
                          </a14:m>
                          <a:r>
                            <a:rPr lang="en-US" sz="1400" dirty="0">
                              <a:effectLst/>
                            </a:rPr>
                            <a:t> </a:t>
                          </a:r>
                          <a:endParaRPr lang="en-US" sz="1400" dirty="0">
                            <a:effectLst/>
                            <a:latin typeface="Calibri"/>
                            <a:ea typeface="Calibri"/>
                            <a:cs typeface="Times New Roman"/>
                          </a:endParaRPr>
                        </a:p>
                      </a:txBody>
                      <a:tcPr marL="29296" marR="29296" marT="0" marB="0" anchor="ctr"/>
                    </a:tc>
                    <a:tc>
                      <a:txBody>
                        <a:bodyPr/>
                        <a:lstStyle/>
                        <a:p>
                          <a:pPr marL="0" marR="0" algn="ctr">
                            <a:lnSpc>
                              <a:spcPct val="115000"/>
                            </a:lnSpc>
                            <a:spcBef>
                              <a:spcPts val="0"/>
                            </a:spcBef>
                            <a:spcAft>
                              <a:spcPts val="0"/>
                            </a:spcAft>
                          </a:pPr>
                          <a14:m>
                            <m:oMath xmlns:m="http://schemas.openxmlformats.org/officeDocument/2006/math">
                              <m:r>
                                <a:rPr lang="en-US" sz="1400">
                                  <a:effectLst/>
                                </a:rPr>
                                <m:t>0.15</m:t>
                              </m:r>
                              <m:sSup>
                                <m:sSupPr>
                                  <m:ctrlPr>
                                    <a:rPr lang="en-US" sz="1400">
                                      <a:effectLst/>
                                    </a:rPr>
                                  </m:ctrlPr>
                                </m:sSupPr>
                                <m:e>
                                  <m:r>
                                    <a:rPr lang="en-US" sz="1400">
                                      <a:effectLst/>
                                    </a:rPr>
                                    <m:t>𝜇</m:t>
                                  </m:r>
                                </m:e>
                                <m:sup>
                                  <m:r>
                                    <a:rPr lang="en-US" sz="1400">
                                      <a:effectLst/>
                                    </a:rPr>
                                    <m:t>3</m:t>
                                  </m:r>
                                </m:sup>
                              </m:sSup>
                            </m:oMath>
                          </a14:m>
                          <a:r>
                            <a:rPr lang="en-US" sz="1400" dirty="0">
                              <a:effectLst/>
                            </a:rPr>
                            <a:t> </a:t>
                          </a:r>
                          <a:endParaRPr lang="en-US" sz="1400" dirty="0">
                            <a:effectLst/>
                            <a:latin typeface="Calibri"/>
                            <a:ea typeface="Calibri"/>
                            <a:cs typeface="Times New Roman"/>
                          </a:endParaRPr>
                        </a:p>
                      </a:txBody>
                      <a:tcPr marL="29296" marR="29296" marT="0" marB="0" anchor="ctr"/>
                    </a:tc>
                  </a:tr>
                  <a:tr h="1026414">
                    <a:tc>
                      <a:txBody>
                        <a:bodyPr/>
                        <a:lstStyle/>
                        <a:p>
                          <a:pPr marL="0" marR="0" algn="ctr">
                            <a:lnSpc>
                              <a:spcPct val="115000"/>
                            </a:lnSpc>
                            <a:spcBef>
                              <a:spcPts val="0"/>
                            </a:spcBef>
                            <a:spcAft>
                              <a:spcPts val="0"/>
                            </a:spcAft>
                          </a:pPr>
                          <a:r>
                            <a:rPr lang="en-US" sz="1400" dirty="0">
                              <a:effectLst/>
                            </a:rPr>
                            <a:t>Mixed Plate-Column</a:t>
                          </a:r>
                        </a:p>
                        <a:p>
                          <a:pPr marL="0" marR="0" algn="ctr">
                            <a:lnSpc>
                              <a:spcPct val="115000"/>
                            </a:lnSpc>
                            <a:spcBef>
                              <a:spcPts val="0"/>
                            </a:spcBef>
                            <a:spcAft>
                              <a:spcPts val="0"/>
                            </a:spcAft>
                          </a:pPr>
                          <a:r>
                            <a:rPr lang="en-US" sz="1400" dirty="0">
                              <a:effectLst/>
                            </a:rPr>
                            <a:t>(such as often in</a:t>
                          </a:r>
                        </a:p>
                        <a:p>
                          <a:pPr marL="0" marR="0" algn="ctr">
                            <a:lnSpc>
                              <a:spcPct val="115000"/>
                            </a:lnSpc>
                            <a:spcBef>
                              <a:spcPts val="0"/>
                            </a:spcBef>
                            <a:spcAft>
                              <a:spcPts val="0"/>
                            </a:spcAft>
                          </a:pPr>
                          <a:r>
                            <a:rPr lang="en-US" sz="1400" dirty="0" err="1">
                              <a:effectLst/>
                            </a:rPr>
                            <a:t>Porites</a:t>
                          </a:r>
                          <a:r>
                            <a:rPr lang="en-US" sz="1400" dirty="0">
                              <a:effectLst/>
                            </a:rPr>
                            <a:t> </a:t>
                          </a:r>
                          <a:r>
                            <a:rPr lang="en-US" sz="1400" dirty="0" err="1">
                              <a:effectLst/>
                            </a:rPr>
                            <a:t>rus</a:t>
                          </a:r>
                          <a:r>
                            <a:rPr lang="en-US" sz="1400" dirty="0">
                              <a:effectLst/>
                            </a:rPr>
                            <a:t>)</a:t>
                          </a:r>
                          <a:endParaRPr lang="en-US" sz="1400" dirty="0">
                            <a:effectLst/>
                            <a:latin typeface="Calibri"/>
                            <a:ea typeface="Calibri"/>
                            <a:cs typeface="Times New Roman"/>
                          </a:endParaRPr>
                        </a:p>
                      </a:txBody>
                      <a:tcPr marL="29296" marR="29296" marT="0" marB="0" anchor="ctr"/>
                    </a:tc>
                    <a:tc>
                      <a:txBody>
                        <a:bodyPr/>
                        <a:lstStyle/>
                        <a:p>
                          <a:pPr marL="0" marR="0" algn="ctr">
                            <a:lnSpc>
                              <a:spcPct val="115000"/>
                            </a:lnSpc>
                            <a:spcBef>
                              <a:spcPts val="0"/>
                            </a:spcBef>
                            <a:spcAft>
                              <a:spcPts val="0"/>
                            </a:spcAft>
                          </a:pPr>
                          <a14:m>
                            <m:oMathPara xmlns:m="http://schemas.openxmlformats.org/officeDocument/2006/math">
                              <m:oMathParaPr>
                                <m:jc m:val="centerGroup"/>
                              </m:oMathParaPr>
                              <m:oMath xmlns:m="http://schemas.openxmlformats.org/officeDocument/2006/math">
                                <m:r>
                                  <a:rPr lang="en-US" sz="1400">
                                    <a:effectLst/>
                                  </a:rPr>
                                  <m:t>8.29</m:t>
                                </m:r>
                                <m:sSup>
                                  <m:sSupPr>
                                    <m:ctrlPr>
                                      <a:rPr lang="en-US" sz="1400">
                                        <a:effectLst/>
                                      </a:rPr>
                                    </m:ctrlPr>
                                  </m:sSupPr>
                                  <m:e>
                                    <m:r>
                                      <a:rPr lang="en-US" sz="1400">
                                        <a:effectLst/>
                                      </a:rPr>
                                      <m:t>𝜇</m:t>
                                    </m:r>
                                  </m:e>
                                  <m:sup>
                                    <m:r>
                                      <a:rPr lang="en-US" sz="1400">
                                        <a:effectLst/>
                                      </a:rPr>
                                      <m:t>2</m:t>
                                    </m:r>
                                  </m:sup>
                                </m:sSup>
                              </m:oMath>
                            </m:oMathPara>
                          </a14:m>
                          <a:endParaRPr lang="en-US" sz="1400" dirty="0">
                            <a:effectLst/>
                            <a:latin typeface="Calibri"/>
                            <a:ea typeface="Calibri"/>
                            <a:cs typeface="Times New Roman"/>
                          </a:endParaRPr>
                        </a:p>
                      </a:txBody>
                      <a:tcPr marL="29296" marR="29296" marT="0" marB="0" anchor="ctr"/>
                    </a:tc>
                    <a:tc>
                      <a:txBody>
                        <a:bodyPr/>
                        <a:lstStyle/>
                        <a:p>
                          <a:pPr marL="0" marR="0" algn="ctr">
                            <a:lnSpc>
                              <a:spcPct val="115000"/>
                            </a:lnSpc>
                            <a:spcBef>
                              <a:spcPts val="0"/>
                            </a:spcBef>
                            <a:spcAft>
                              <a:spcPts val="0"/>
                            </a:spcAft>
                          </a:pPr>
                          <a14:m>
                            <m:oMathPara xmlns:m="http://schemas.openxmlformats.org/officeDocument/2006/math">
                              <m:oMathParaPr>
                                <m:jc m:val="centerGroup"/>
                              </m:oMathParaPr>
                              <m:oMath xmlns:m="http://schemas.openxmlformats.org/officeDocument/2006/math">
                                <m:r>
                                  <a:rPr lang="en-US" sz="1400">
                                    <a:effectLst/>
                                  </a:rPr>
                                  <m:t>0.21</m:t>
                                </m:r>
                                <m:sSup>
                                  <m:sSupPr>
                                    <m:ctrlPr>
                                      <a:rPr lang="en-US" sz="1400">
                                        <a:effectLst/>
                                      </a:rPr>
                                    </m:ctrlPr>
                                  </m:sSupPr>
                                  <m:e>
                                    <m:r>
                                      <a:rPr lang="en-US" sz="1400">
                                        <a:effectLst/>
                                      </a:rPr>
                                      <m:t>𝜇</m:t>
                                    </m:r>
                                  </m:e>
                                  <m:sup>
                                    <m:r>
                                      <a:rPr lang="en-US" sz="1400">
                                        <a:effectLst/>
                                      </a:rPr>
                                      <m:t>3</m:t>
                                    </m:r>
                                  </m:sup>
                                </m:sSup>
                              </m:oMath>
                            </m:oMathPara>
                          </a14:m>
                          <a:endParaRPr lang="en-US" sz="1400" dirty="0">
                            <a:effectLst/>
                            <a:latin typeface="Calibri"/>
                            <a:ea typeface="Calibri"/>
                            <a:cs typeface="Times New Roman"/>
                          </a:endParaRPr>
                        </a:p>
                      </a:txBody>
                      <a:tcPr marL="29296" marR="29296" marT="0" marB="0" anchor="ctr"/>
                    </a:tc>
                  </a:tr>
                </a:tbl>
              </a:graphicData>
            </a:graphic>
          </p:graphicFrame>
        </mc:Choice>
        <mc:Fallback>
          <p:graphicFrame>
            <p:nvGraphicFramePr>
              <p:cNvPr id="4" name="Content Placeholder 3"/>
              <p:cNvGraphicFramePr>
                <a:graphicFrameLocks noGrp="1"/>
              </p:cNvGraphicFramePr>
              <p:nvPr>
                <p:ph idx="1"/>
                <p:extLst>
                  <p:ext uri="{D42A27DB-BD31-4B8C-83A1-F6EECF244321}">
                    <p14:modId xmlns:p14="http://schemas.microsoft.com/office/powerpoint/2010/main" val="3719033248"/>
                  </p:ext>
                </p:extLst>
              </p:nvPr>
            </p:nvGraphicFramePr>
            <p:xfrm>
              <a:off x="304800" y="152400"/>
              <a:ext cx="8534401" cy="6393815"/>
            </p:xfrm>
            <a:graphic>
              <a:graphicData uri="http://schemas.openxmlformats.org/drawingml/2006/table">
                <a:tbl>
                  <a:tblPr firstRow="1" firstCol="1" bandRow="1">
                    <a:tableStyleId>{93296810-A885-4BE3-A3E7-6D5BEEA58F35}</a:tableStyleId>
                  </a:tblPr>
                  <a:tblGrid>
                    <a:gridCol w="4417534"/>
                    <a:gridCol w="1965922"/>
                    <a:gridCol w="2150945"/>
                  </a:tblGrid>
                  <a:tr h="533400">
                    <a:tc>
                      <a:txBody>
                        <a:bodyPr/>
                        <a:lstStyle/>
                        <a:p>
                          <a:pPr marL="0" marR="0" algn="ctr">
                            <a:lnSpc>
                              <a:spcPct val="115000"/>
                            </a:lnSpc>
                            <a:spcBef>
                              <a:spcPts val="1000"/>
                            </a:spcBef>
                            <a:spcAft>
                              <a:spcPts val="600"/>
                            </a:spcAft>
                          </a:pPr>
                          <a:r>
                            <a:rPr lang="en-US" sz="1600" dirty="0">
                              <a:effectLst/>
                            </a:rPr>
                            <a:t>Growth </a:t>
                          </a:r>
                          <a:r>
                            <a:rPr lang="en-US" sz="1600" dirty="0" smtClean="0">
                              <a:effectLst/>
                            </a:rPr>
                            <a:t>Form</a:t>
                          </a:r>
                          <a:endParaRPr lang="en-US" sz="1600" dirty="0">
                            <a:effectLst/>
                            <a:latin typeface="Calibri"/>
                            <a:ea typeface="Calibri"/>
                            <a:cs typeface="Times New Roman"/>
                          </a:endParaRPr>
                        </a:p>
                      </a:txBody>
                      <a:tcPr marL="29296" marR="29296" marT="0" marB="0" anchor="ctr"/>
                    </a:tc>
                    <a:tc>
                      <a:txBody>
                        <a:bodyPr/>
                        <a:lstStyle/>
                        <a:p>
                          <a:pPr marL="0" marR="0" algn="ctr">
                            <a:lnSpc>
                              <a:spcPct val="115000"/>
                            </a:lnSpc>
                            <a:spcBef>
                              <a:spcPts val="1000"/>
                            </a:spcBef>
                            <a:spcAft>
                              <a:spcPts val="1000"/>
                            </a:spcAft>
                          </a:pPr>
                          <a:r>
                            <a:rPr lang="en-US" sz="1600" dirty="0">
                              <a:effectLst/>
                            </a:rPr>
                            <a:t>Surface Area</a:t>
                          </a:r>
                          <a:endParaRPr lang="en-US" sz="1600" dirty="0">
                            <a:effectLst/>
                            <a:latin typeface="Calibri"/>
                            <a:ea typeface="Calibri"/>
                            <a:cs typeface="Times New Roman"/>
                          </a:endParaRPr>
                        </a:p>
                      </a:txBody>
                      <a:tcPr marL="29296" marR="29296" marT="0" marB="0" anchor="ctr"/>
                    </a:tc>
                    <a:tc>
                      <a:txBody>
                        <a:bodyPr/>
                        <a:lstStyle/>
                        <a:p>
                          <a:pPr marL="0" marR="0" algn="ctr">
                            <a:lnSpc>
                              <a:spcPct val="115000"/>
                            </a:lnSpc>
                            <a:spcBef>
                              <a:spcPts val="1000"/>
                            </a:spcBef>
                            <a:spcAft>
                              <a:spcPts val="1000"/>
                            </a:spcAft>
                          </a:pPr>
                          <a:r>
                            <a:rPr lang="en-US" sz="1600" dirty="0">
                              <a:effectLst/>
                            </a:rPr>
                            <a:t>Refuge Volume</a:t>
                          </a:r>
                          <a:endParaRPr lang="en-US" sz="1600" dirty="0">
                            <a:effectLst/>
                            <a:latin typeface="Calibri"/>
                            <a:ea typeface="Calibri"/>
                            <a:cs typeface="Times New Roman"/>
                          </a:endParaRPr>
                        </a:p>
                      </a:txBody>
                      <a:tcPr marL="29296" marR="29296" marT="0" marB="0" anchor="ctr"/>
                    </a:tc>
                  </a:tr>
                  <a:tr h="445643">
                    <a:tc>
                      <a:txBody>
                        <a:bodyPr/>
                        <a:lstStyle/>
                        <a:p>
                          <a:pPr marL="0" marR="0" algn="ctr" defTabSz="914400" rtl="0" eaLnBrk="1" latinLnBrk="0" hangingPunct="1">
                            <a:lnSpc>
                              <a:spcPct val="115000"/>
                            </a:lnSpc>
                            <a:spcBef>
                              <a:spcPts val="0"/>
                            </a:spcBef>
                            <a:spcAft>
                              <a:spcPts val="0"/>
                            </a:spcAft>
                          </a:pPr>
                          <a:r>
                            <a:rPr lang="en-US" sz="1400" b="1" kern="1200" dirty="0">
                              <a:solidFill>
                                <a:schemeClr val="lt1"/>
                              </a:solidFill>
                              <a:effectLst/>
                              <a:latin typeface="+mn-lt"/>
                              <a:ea typeface="+mn-ea"/>
                              <a:cs typeface="+mn-cs"/>
                            </a:rPr>
                            <a:t>Branching</a:t>
                          </a:r>
                        </a:p>
                      </a:txBody>
                      <a:tcPr marL="29296" marR="29296" marT="0" marB="0" anchor="ctr"/>
                    </a:tc>
                    <a:tc>
                      <a:txBody>
                        <a:bodyPr/>
                        <a:lstStyle/>
                        <a:p>
                          <a:endParaRPr lang="en-US"/>
                        </a:p>
                      </a:txBody>
                      <a:tcPr marL="29296" marR="29296" marT="0" marB="0" anchor="ctr">
                        <a:blipFill rotWithShape="1">
                          <a:blip r:embed="rId2"/>
                          <a:stretch>
                            <a:fillRect l="-225155" t="-120548" r="-109627" b="-1216438"/>
                          </a:stretch>
                        </a:blipFill>
                      </a:tcPr>
                    </a:tc>
                    <a:tc>
                      <a:txBody>
                        <a:bodyPr/>
                        <a:lstStyle/>
                        <a:p>
                          <a:endParaRPr lang="en-US"/>
                        </a:p>
                      </a:txBody>
                      <a:tcPr marL="29296" marR="29296" marT="0" marB="0" anchor="ctr">
                        <a:blipFill rotWithShape="1">
                          <a:blip r:embed="rId2"/>
                          <a:stretch>
                            <a:fillRect l="-296601" t="-120548" b="-1216438"/>
                          </a:stretch>
                        </a:blipFill>
                      </a:tcPr>
                    </a:tc>
                  </a:tr>
                  <a:tr h="534289">
                    <a:tc>
                      <a:txBody>
                        <a:bodyPr/>
                        <a:lstStyle/>
                        <a:p>
                          <a:pPr marL="0" marR="0" algn="ctr" defTabSz="914400" rtl="0" eaLnBrk="1" latinLnBrk="0" hangingPunct="1">
                            <a:lnSpc>
                              <a:spcPct val="115000"/>
                            </a:lnSpc>
                            <a:spcBef>
                              <a:spcPts val="0"/>
                            </a:spcBef>
                            <a:spcAft>
                              <a:spcPts val="0"/>
                            </a:spcAft>
                          </a:pPr>
                          <a:r>
                            <a:rPr lang="en-US" sz="1400" b="1" kern="1200" dirty="0">
                              <a:solidFill>
                                <a:schemeClr val="lt1"/>
                              </a:solidFill>
                              <a:effectLst/>
                              <a:latin typeface="+mn-lt"/>
                              <a:ea typeface="+mn-ea"/>
                              <a:cs typeface="+mn-cs"/>
                            </a:rPr>
                            <a:t>Columnar  Small &lt;10 cm</a:t>
                          </a:r>
                        </a:p>
                      </a:txBody>
                      <a:tcPr marL="29296" marR="29296" marT="0" marB="0" anchor="ctr"/>
                    </a:tc>
                    <a:tc>
                      <a:txBody>
                        <a:bodyPr/>
                        <a:lstStyle/>
                        <a:p>
                          <a:endParaRPr lang="en-US"/>
                        </a:p>
                      </a:txBody>
                      <a:tcPr marL="29296" marR="29296" marT="0" marB="0" anchor="ctr">
                        <a:blipFill rotWithShape="1">
                          <a:blip r:embed="rId2"/>
                          <a:stretch>
                            <a:fillRect l="-225155" t="-185057" r="-109627" b="-920690"/>
                          </a:stretch>
                        </a:blipFill>
                      </a:tcPr>
                    </a:tc>
                    <a:tc>
                      <a:txBody>
                        <a:bodyPr/>
                        <a:lstStyle/>
                        <a:p>
                          <a:endParaRPr lang="en-US"/>
                        </a:p>
                      </a:txBody>
                      <a:tcPr marL="29296" marR="29296" marT="0" marB="0" anchor="ctr">
                        <a:blipFill rotWithShape="1">
                          <a:blip r:embed="rId2"/>
                          <a:stretch>
                            <a:fillRect l="-296601" t="-185057" b="-920690"/>
                          </a:stretch>
                        </a:blipFill>
                      </a:tcPr>
                    </a:tc>
                  </a:tr>
                  <a:tr h="650875">
                    <a:tc>
                      <a:txBody>
                        <a:bodyPr/>
                        <a:lstStyle/>
                        <a:p>
                          <a:pPr marL="0" marR="0" algn="ctr" defTabSz="914400" rtl="0" eaLnBrk="1" latinLnBrk="0" hangingPunct="1">
                            <a:lnSpc>
                              <a:spcPct val="115000"/>
                            </a:lnSpc>
                            <a:spcBef>
                              <a:spcPts val="0"/>
                            </a:spcBef>
                            <a:spcAft>
                              <a:spcPts val="0"/>
                            </a:spcAft>
                          </a:pPr>
                          <a:r>
                            <a:rPr lang="en-US" sz="1400" b="1" kern="1200" dirty="0">
                              <a:solidFill>
                                <a:schemeClr val="lt1"/>
                              </a:solidFill>
                              <a:effectLst/>
                              <a:latin typeface="+mn-lt"/>
                              <a:ea typeface="+mn-ea"/>
                              <a:cs typeface="+mn-cs"/>
                            </a:rPr>
                            <a:t>Columnar Large 10+ cm</a:t>
                          </a:r>
                        </a:p>
                      </a:txBody>
                      <a:tcPr marL="29296" marR="29296" marT="0" marB="0" anchor="ctr"/>
                    </a:tc>
                    <a:tc>
                      <a:txBody>
                        <a:bodyPr/>
                        <a:lstStyle/>
                        <a:p>
                          <a:endParaRPr lang="en-US"/>
                        </a:p>
                      </a:txBody>
                      <a:tcPr marL="29296" marR="29296" marT="0" marB="0" anchor="ctr">
                        <a:blipFill rotWithShape="1">
                          <a:blip r:embed="rId2"/>
                          <a:stretch>
                            <a:fillRect l="-225155" t="-231776" r="-109627" b="-648598"/>
                          </a:stretch>
                        </a:blipFill>
                      </a:tcPr>
                    </a:tc>
                    <a:tc>
                      <a:txBody>
                        <a:bodyPr/>
                        <a:lstStyle/>
                        <a:p>
                          <a:endParaRPr lang="en-US"/>
                        </a:p>
                      </a:txBody>
                      <a:tcPr marL="29296" marR="29296" marT="0" marB="0" anchor="ctr">
                        <a:blipFill rotWithShape="1">
                          <a:blip r:embed="rId2"/>
                          <a:stretch>
                            <a:fillRect l="-296601" t="-231776" b="-648598"/>
                          </a:stretch>
                        </a:blipFill>
                      </a:tcPr>
                    </a:tc>
                  </a:tr>
                  <a:tr h="538861">
                    <a:tc>
                      <a:txBody>
                        <a:bodyPr/>
                        <a:lstStyle/>
                        <a:p>
                          <a:pPr marL="0" marR="0" algn="ctr" defTabSz="914400" rtl="0" eaLnBrk="1" latinLnBrk="0" hangingPunct="1">
                            <a:lnSpc>
                              <a:spcPct val="115000"/>
                            </a:lnSpc>
                            <a:spcBef>
                              <a:spcPts val="0"/>
                            </a:spcBef>
                            <a:spcAft>
                              <a:spcPts val="0"/>
                            </a:spcAft>
                          </a:pPr>
                          <a:r>
                            <a:rPr lang="en-US" sz="1400" b="1" kern="1200" dirty="0">
                              <a:solidFill>
                                <a:schemeClr val="lt1"/>
                              </a:solidFill>
                              <a:effectLst/>
                              <a:latin typeface="+mn-lt"/>
                              <a:ea typeface="+mn-ea"/>
                              <a:cs typeface="+mn-cs"/>
                            </a:rPr>
                            <a:t>Disc-Solitary</a:t>
                          </a:r>
                        </a:p>
                      </a:txBody>
                      <a:tcPr marL="29296" marR="29296" marT="0" marB="0" anchor="ctr"/>
                    </a:tc>
                    <a:tc>
                      <a:txBody>
                        <a:bodyPr/>
                        <a:lstStyle/>
                        <a:p>
                          <a:endParaRPr lang="en-US"/>
                        </a:p>
                      </a:txBody>
                      <a:tcPr marL="29296" marR="29296" marT="0" marB="0" anchor="ctr">
                        <a:blipFill rotWithShape="1">
                          <a:blip r:embed="rId2"/>
                          <a:stretch>
                            <a:fillRect l="-225155" t="-403409" r="-109627" b="-688636"/>
                          </a:stretch>
                        </a:blipFill>
                      </a:tcPr>
                    </a:tc>
                    <a:tc>
                      <a:txBody>
                        <a:bodyPr/>
                        <a:lstStyle/>
                        <a:p>
                          <a:pPr marL="0" marR="0" algn="ctr">
                            <a:lnSpc>
                              <a:spcPct val="115000"/>
                            </a:lnSpc>
                            <a:spcBef>
                              <a:spcPts val="0"/>
                            </a:spcBef>
                            <a:spcAft>
                              <a:spcPts val="0"/>
                            </a:spcAft>
                          </a:pPr>
                          <a:r>
                            <a:rPr lang="en-US" sz="1400" dirty="0">
                              <a:effectLst/>
                            </a:rPr>
                            <a:t>NA</a:t>
                          </a:r>
                          <a:endParaRPr lang="en-US" sz="1400" dirty="0">
                            <a:effectLst/>
                            <a:latin typeface="Calibri"/>
                            <a:ea typeface="Calibri"/>
                            <a:cs typeface="Times New Roman"/>
                          </a:endParaRPr>
                        </a:p>
                      </a:txBody>
                      <a:tcPr marL="29296" marR="29296" marT="0" marB="0" anchor="ctr"/>
                    </a:tc>
                  </a:tr>
                  <a:tr h="655447">
                    <a:tc>
                      <a:txBody>
                        <a:bodyPr/>
                        <a:lstStyle/>
                        <a:p>
                          <a:pPr marL="0" marR="0" algn="ctr" defTabSz="914400" rtl="0" eaLnBrk="1" latinLnBrk="0" hangingPunct="1">
                            <a:lnSpc>
                              <a:spcPct val="115000"/>
                            </a:lnSpc>
                            <a:spcBef>
                              <a:spcPts val="0"/>
                            </a:spcBef>
                            <a:spcAft>
                              <a:spcPts val="0"/>
                            </a:spcAft>
                          </a:pPr>
                          <a:r>
                            <a:rPr lang="en-US" sz="1400" b="1" kern="1200" dirty="0">
                              <a:solidFill>
                                <a:schemeClr val="lt1"/>
                              </a:solidFill>
                              <a:effectLst/>
                              <a:latin typeface="+mn-lt"/>
                              <a:ea typeface="+mn-ea"/>
                              <a:cs typeface="+mn-cs"/>
                            </a:rPr>
                            <a:t>Encrusting</a:t>
                          </a:r>
                        </a:p>
                      </a:txBody>
                      <a:tcPr marL="29296" marR="29296" marT="0" marB="0" anchor="ctr"/>
                    </a:tc>
                    <a:tc>
                      <a:txBody>
                        <a:bodyPr/>
                        <a:lstStyle/>
                        <a:p>
                          <a:endParaRPr lang="en-US"/>
                        </a:p>
                      </a:txBody>
                      <a:tcPr marL="29296" marR="29296" marT="0" marB="0" anchor="ctr">
                        <a:blipFill rotWithShape="1">
                          <a:blip r:embed="rId2"/>
                          <a:stretch>
                            <a:fillRect l="-225155" t="-410185" r="-109627" b="-461111"/>
                          </a:stretch>
                        </a:blipFill>
                      </a:tcPr>
                    </a:tc>
                    <a:tc>
                      <a:txBody>
                        <a:bodyPr/>
                        <a:lstStyle/>
                        <a:p>
                          <a:pPr marL="0" marR="0" algn="ctr">
                            <a:lnSpc>
                              <a:spcPct val="115000"/>
                            </a:lnSpc>
                            <a:spcBef>
                              <a:spcPts val="0"/>
                            </a:spcBef>
                            <a:spcAft>
                              <a:spcPts val="0"/>
                            </a:spcAft>
                          </a:pPr>
                          <a:r>
                            <a:rPr lang="en-US" sz="1400" dirty="0">
                              <a:effectLst/>
                            </a:rPr>
                            <a:t>NA</a:t>
                          </a:r>
                          <a:endParaRPr lang="en-US" sz="1400" dirty="0">
                            <a:effectLst/>
                            <a:latin typeface="Calibri"/>
                            <a:ea typeface="Calibri"/>
                            <a:cs typeface="Times New Roman"/>
                          </a:endParaRPr>
                        </a:p>
                      </a:txBody>
                      <a:tcPr marL="29296" marR="29296" marT="0" marB="0" anchor="ctr"/>
                    </a:tc>
                  </a:tr>
                  <a:tr h="516128">
                    <a:tc>
                      <a:txBody>
                        <a:bodyPr/>
                        <a:lstStyle/>
                        <a:p>
                          <a:pPr marL="0" marR="0" algn="ctr" defTabSz="914400" rtl="0" eaLnBrk="1" latinLnBrk="0" hangingPunct="1">
                            <a:lnSpc>
                              <a:spcPct val="115000"/>
                            </a:lnSpc>
                            <a:spcBef>
                              <a:spcPts val="0"/>
                            </a:spcBef>
                            <a:spcAft>
                              <a:spcPts val="0"/>
                            </a:spcAft>
                          </a:pPr>
                          <a:r>
                            <a:rPr lang="en-US" sz="1400" b="1" kern="1200" dirty="0">
                              <a:solidFill>
                                <a:schemeClr val="lt1"/>
                              </a:solidFill>
                              <a:effectLst/>
                              <a:latin typeface="+mn-lt"/>
                              <a:ea typeface="+mn-ea"/>
                              <a:cs typeface="+mn-cs"/>
                            </a:rPr>
                            <a:t>Foliose</a:t>
                          </a:r>
                        </a:p>
                      </a:txBody>
                      <a:tcPr marL="29296" marR="29296" marT="0" marB="0" anchor="ctr"/>
                    </a:tc>
                    <a:tc>
                      <a:txBody>
                        <a:bodyPr/>
                        <a:lstStyle/>
                        <a:p>
                          <a:endParaRPr lang="en-US"/>
                        </a:p>
                      </a:txBody>
                      <a:tcPr marL="29296" marR="29296" marT="0" marB="0" anchor="ctr">
                        <a:blipFill rotWithShape="1">
                          <a:blip r:embed="rId2"/>
                          <a:stretch>
                            <a:fillRect l="-225155" t="-648235" r="-109627" b="-485882"/>
                          </a:stretch>
                        </a:blipFill>
                      </a:tcPr>
                    </a:tc>
                    <a:tc>
                      <a:txBody>
                        <a:bodyPr/>
                        <a:lstStyle/>
                        <a:p>
                          <a:endParaRPr lang="en-US"/>
                        </a:p>
                      </a:txBody>
                      <a:tcPr marL="29296" marR="29296" marT="0" marB="0" anchor="ctr">
                        <a:blipFill rotWithShape="1">
                          <a:blip r:embed="rId2"/>
                          <a:stretch>
                            <a:fillRect l="-296601" t="-648235" b="-485882"/>
                          </a:stretch>
                        </a:blipFill>
                      </a:tcPr>
                    </a:tc>
                  </a:tr>
                  <a:tr h="533400">
                    <a:tc>
                      <a:txBody>
                        <a:bodyPr/>
                        <a:lstStyle/>
                        <a:p>
                          <a:pPr marL="0" marR="0" algn="ctr" defTabSz="914400" rtl="0" eaLnBrk="1" latinLnBrk="0" hangingPunct="1">
                            <a:lnSpc>
                              <a:spcPct val="115000"/>
                            </a:lnSpc>
                            <a:spcBef>
                              <a:spcPts val="0"/>
                            </a:spcBef>
                            <a:spcAft>
                              <a:spcPts val="0"/>
                            </a:spcAft>
                          </a:pPr>
                          <a:r>
                            <a:rPr lang="en-US" sz="1400" b="1" kern="1200" dirty="0">
                              <a:solidFill>
                                <a:schemeClr val="lt1"/>
                              </a:solidFill>
                              <a:effectLst/>
                              <a:latin typeface="+mn-lt"/>
                              <a:ea typeface="+mn-ea"/>
                              <a:cs typeface="+mn-cs"/>
                            </a:rPr>
                            <a:t>Massive</a:t>
                          </a:r>
                        </a:p>
                      </a:txBody>
                      <a:tcPr marL="29296" marR="29296" marT="0" marB="0" anchor="ctr"/>
                    </a:tc>
                    <a:tc>
                      <a:txBody>
                        <a:bodyPr/>
                        <a:lstStyle/>
                        <a:p>
                          <a:endParaRPr lang="en-US"/>
                        </a:p>
                      </a:txBody>
                      <a:tcPr marL="29296" marR="29296" marT="0" marB="0" anchor="ctr">
                        <a:blipFill rotWithShape="1">
                          <a:blip r:embed="rId2"/>
                          <a:stretch>
                            <a:fillRect l="-225155" t="-731034" r="-109627" b="-374713"/>
                          </a:stretch>
                        </a:blipFill>
                      </a:tcPr>
                    </a:tc>
                    <a:tc>
                      <a:txBody>
                        <a:bodyPr/>
                        <a:lstStyle/>
                        <a:p>
                          <a:endParaRPr lang="en-US"/>
                        </a:p>
                      </a:txBody>
                      <a:tcPr marL="29296" marR="29296" marT="0" marB="0" anchor="ctr">
                        <a:blipFill rotWithShape="1">
                          <a:blip r:embed="rId2"/>
                          <a:stretch>
                            <a:fillRect l="-296601" t="-731034" b="-374713"/>
                          </a:stretch>
                        </a:blipFill>
                      </a:tcPr>
                    </a:tc>
                  </a:tr>
                  <a:tr h="457200">
                    <a:tc>
                      <a:txBody>
                        <a:bodyPr/>
                        <a:lstStyle/>
                        <a:p>
                          <a:pPr marL="0" marR="0" algn="ctr" defTabSz="914400" rtl="0" eaLnBrk="1" latinLnBrk="0" hangingPunct="1">
                            <a:lnSpc>
                              <a:spcPct val="115000"/>
                            </a:lnSpc>
                            <a:spcBef>
                              <a:spcPts val="0"/>
                            </a:spcBef>
                            <a:spcAft>
                              <a:spcPts val="0"/>
                            </a:spcAft>
                          </a:pPr>
                          <a:r>
                            <a:rPr lang="en-US" sz="1400" b="1" kern="1200" dirty="0">
                              <a:solidFill>
                                <a:schemeClr val="lt1"/>
                              </a:solidFill>
                              <a:effectLst/>
                              <a:latin typeface="+mn-lt"/>
                              <a:ea typeface="+mn-ea"/>
                              <a:cs typeface="+mn-cs"/>
                            </a:rPr>
                            <a:t>Plate</a:t>
                          </a:r>
                        </a:p>
                      </a:txBody>
                      <a:tcPr marL="29296" marR="29296" marT="0" marB="0" anchor="ctr"/>
                    </a:tc>
                    <a:tc>
                      <a:txBody>
                        <a:bodyPr/>
                        <a:lstStyle/>
                        <a:p>
                          <a:endParaRPr lang="en-US"/>
                        </a:p>
                      </a:txBody>
                      <a:tcPr marL="29296" marR="29296" marT="0" marB="0" anchor="ctr">
                        <a:blipFill rotWithShape="1">
                          <a:blip r:embed="rId2"/>
                          <a:stretch>
                            <a:fillRect l="-225155" t="-964000" r="-109627" b="-334667"/>
                          </a:stretch>
                        </a:blipFill>
                      </a:tcPr>
                    </a:tc>
                    <a:tc>
                      <a:txBody>
                        <a:bodyPr/>
                        <a:lstStyle/>
                        <a:p>
                          <a:endParaRPr lang="en-US"/>
                        </a:p>
                      </a:txBody>
                      <a:tcPr marL="29296" marR="29296" marT="0" marB="0" anchor="ctr">
                        <a:blipFill rotWithShape="1">
                          <a:blip r:embed="rId2"/>
                          <a:stretch>
                            <a:fillRect l="-296601" t="-964000" b="-334667"/>
                          </a:stretch>
                        </a:blipFill>
                      </a:tcPr>
                    </a:tc>
                  </a:tr>
                  <a:tr h="502158">
                    <a:tc>
                      <a:txBody>
                        <a:bodyPr/>
                        <a:lstStyle/>
                        <a:p>
                          <a:pPr marL="0" marR="0" algn="ctr" defTabSz="914400" rtl="0" eaLnBrk="1" latinLnBrk="0" hangingPunct="1">
                            <a:lnSpc>
                              <a:spcPct val="115000"/>
                            </a:lnSpc>
                            <a:spcBef>
                              <a:spcPts val="0"/>
                            </a:spcBef>
                            <a:spcAft>
                              <a:spcPts val="0"/>
                            </a:spcAft>
                          </a:pPr>
                          <a:r>
                            <a:rPr lang="en-US" sz="1400" b="1" kern="1200" dirty="0">
                              <a:solidFill>
                                <a:schemeClr val="lt1"/>
                              </a:solidFill>
                              <a:effectLst/>
                              <a:latin typeface="+mn-lt"/>
                              <a:ea typeface="+mn-ea"/>
                              <a:cs typeface="+mn-cs"/>
                            </a:rPr>
                            <a:t>Table</a:t>
                          </a:r>
                        </a:p>
                      </a:txBody>
                      <a:tcPr marL="29296" marR="29296" marT="0" marB="0" anchor="ctr"/>
                    </a:tc>
                    <a:tc>
                      <a:txBody>
                        <a:bodyPr/>
                        <a:lstStyle/>
                        <a:p>
                          <a:endParaRPr lang="en-US"/>
                        </a:p>
                      </a:txBody>
                      <a:tcPr marL="29296" marR="29296" marT="0" marB="0" anchor="ctr">
                        <a:blipFill rotWithShape="1">
                          <a:blip r:embed="rId2"/>
                          <a:stretch>
                            <a:fillRect l="-225155" t="-961446" r="-109627" b="-202410"/>
                          </a:stretch>
                        </a:blipFill>
                      </a:tcPr>
                    </a:tc>
                    <a:tc>
                      <a:txBody>
                        <a:bodyPr/>
                        <a:lstStyle/>
                        <a:p>
                          <a:endParaRPr lang="en-US"/>
                        </a:p>
                      </a:txBody>
                      <a:tcPr marL="29296" marR="29296" marT="0" marB="0" anchor="ctr">
                        <a:blipFill rotWithShape="1">
                          <a:blip r:embed="rId2"/>
                          <a:stretch>
                            <a:fillRect l="-296601" t="-961446" b="-202410"/>
                          </a:stretch>
                        </a:blipFill>
                      </a:tcPr>
                    </a:tc>
                  </a:tr>
                  <a:tr h="1026414">
                    <a:tc>
                      <a:txBody>
                        <a:bodyPr/>
                        <a:lstStyle/>
                        <a:p>
                          <a:pPr marL="0" marR="0" algn="ctr">
                            <a:lnSpc>
                              <a:spcPct val="115000"/>
                            </a:lnSpc>
                            <a:spcBef>
                              <a:spcPts val="0"/>
                            </a:spcBef>
                            <a:spcAft>
                              <a:spcPts val="0"/>
                            </a:spcAft>
                          </a:pPr>
                          <a:r>
                            <a:rPr lang="en-US" sz="1400" dirty="0">
                              <a:effectLst/>
                            </a:rPr>
                            <a:t>Mixed Plate-Column</a:t>
                          </a:r>
                        </a:p>
                        <a:p>
                          <a:pPr marL="0" marR="0" algn="ctr">
                            <a:lnSpc>
                              <a:spcPct val="115000"/>
                            </a:lnSpc>
                            <a:spcBef>
                              <a:spcPts val="0"/>
                            </a:spcBef>
                            <a:spcAft>
                              <a:spcPts val="0"/>
                            </a:spcAft>
                          </a:pPr>
                          <a:r>
                            <a:rPr lang="en-US" sz="1400" dirty="0">
                              <a:effectLst/>
                            </a:rPr>
                            <a:t>(such as often in</a:t>
                          </a:r>
                        </a:p>
                        <a:p>
                          <a:pPr marL="0" marR="0" algn="ctr">
                            <a:lnSpc>
                              <a:spcPct val="115000"/>
                            </a:lnSpc>
                            <a:spcBef>
                              <a:spcPts val="0"/>
                            </a:spcBef>
                            <a:spcAft>
                              <a:spcPts val="0"/>
                            </a:spcAft>
                          </a:pPr>
                          <a:r>
                            <a:rPr lang="en-US" sz="1400" dirty="0" err="1">
                              <a:effectLst/>
                            </a:rPr>
                            <a:t>Porites</a:t>
                          </a:r>
                          <a:r>
                            <a:rPr lang="en-US" sz="1400" dirty="0">
                              <a:effectLst/>
                            </a:rPr>
                            <a:t> </a:t>
                          </a:r>
                          <a:r>
                            <a:rPr lang="en-US" sz="1400" dirty="0" err="1">
                              <a:effectLst/>
                            </a:rPr>
                            <a:t>rus</a:t>
                          </a:r>
                          <a:r>
                            <a:rPr lang="en-US" sz="1400" dirty="0">
                              <a:effectLst/>
                            </a:rPr>
                            <a:t>)</a:t>
                          </a:r>
                          <a:endParaRPr lang="en-US" sz="1400" dirty="0">
                            <a:effectLst/>
                            <a:latin typeface="Calibri"/>
                            <a:ea typeface="Calibri"/>
                            <a:cs typeface="Times New Roman"/>
                          </a:endParaRPr>
                        </a:p>
                      </a:txBody>
                      <a:tcPr marL="29296" marR="29296" marT="0" marB="0" anchor="ctr"/>
                    </a:tc>
                    <a:tc>
                      <a:txBody>
                        <a:bodyPr/>
                        <a:lstStyle/>
                        <a:p>
                          <a:endParaRPr lang="en-US"/>
                        </a:p>
                      </a:txBody>
                      <a:tcPr marL="29296" marR="29296" marT="0" marB="0" anchor="ctr">
                        <a:blipFill rotWithShape="1">
                          <a:blip r:embed="rId2"/>
                          <a:stretch>
                            <a:fillRect l="-225155" t="-524405" r="-109627"/>
                          </a:stretch>
                        </a:blipFill>
                      </a:tcPr>
                    </a:tc>
                    <a:tc>
                      <a:txBody>
                        <a:bodyPr/>
                        <a:lstStyle/>
                        <a:p>
                          <a:endParaRPr lang="en-US"/>
                        </a:p>
                      </a:txBody>
                      <a:tcPr marL="29296" marR="29296" marT="0" marB="0" anchor="ctr">
                        <a:blipFill rotWithShape="1">
                          <a:blip r:embed="rId2"/>
                          <a:stretch>
                            <a:fillRect l="-296601" t="-524405"/>
                          </a:stretch>
                        </a:blipFill>
                      </a:tcPr>
                    </a:tc>
                  </a:tr>
                </a:tbl>
              </a:graphicData>
            </a:graphic>
          </p:graphicFrame>
        </mc:Fallback>
      </mc:AlternateContent>
    </p:spTree>
    <p:extLst>
      <p:ext uri="{BB962C8B-B14F-4D97-AF65-F5344CB8AC3E}">
        <p14:creationId xmlns:p14="http://schemas.microsoft.com/office/powerpoint/2010/main" val="351778739"/>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6"/>
          <p:cNvSpPr>
            <a:spLocks noChangeArrowheads="1"/>
          </p:cNvSpPr>
          <p:nvPr/>
        </p:nvSpPr>
        <p:spPr bwMode="auto">
          <a:xfrm>
            <a:off x="4267200" y="2362200"/>
            <a:ext cx="4800600" cy="3352800"/>
          </a:xfrm>
          <a:prstGeom prst="rect">
            <a:avLst/>
          </a:prstGeom>
          <a:solidFill>
            <a:srgbClr val="FFFFCC"/>
          </a:solidFill>
          <a:ln w="9525" algn="ctr">
            <a:solidFill>
              <a:schemeClr val="tx1"/>
            </a:solidFill>
            <a:round/>
            <a:headEnd/>
            <a:tailEnd/>
          </a:ln>
        </p:spPr>
        <p:txBody>
          <a:bodyPr/>
          <a:lstStyle/>
          <a:p>
            <a:endParaRPr lang="en-US"/>
          </a:p>
        </p:txBody>
      </p:sp>
      <p:sp>
        <p:nvSpPr>
          <p:cNvPr id="34819" name="Title 1"/>
          <p:cNvSpPr>
            <a:spLocks noGrp="1"/>
          </p:cNvSpPr>
          <p:nvPr>
            <p:ph type="title"/>
          </p:nvPr>
        </p:nvSpPr>
        <p:spPr/>
        <p:txBody>
          <a:bodyPr/>
          <a:lstStyle/>
          <a:p>
            <a:r>
              <a:rPr lang="en-US" smtClean="0"/>
              <a:t>Application of Refuge Volume Estimation</a:t>
            </a:r>
          </a:p>
        </p:txBody>
      </p:sp>
      <p:sp>
        <p:nvSpPr>
          <p:cNvPr id="34820" name="Content Placeholder 2"/>
          <p:cNvSpPr>
            <a:spLocks noGrp="1"/>
          </p:cNvSpPr>
          <p:nvPr>
            <p:ph idx="1"/>
          </p:nvPr>
        </p:nvSpPr>
        <p:spPr>
          <a:xfrm>
            <a:off x="228600" y="2133600"/>
            <a:ext cx="4114800" cy="3962400"/>
          </a:xfrm>
        </p:spPr>
        <p:txBody>
          <a:bodyPr/>
          <a:lstStyle/>
          <a:p>
            <a:r>
              <a:rPr lang="en-US" sz="2000" smtClean="0"/>
              <a:t>Apra Harbor Guam will have dredging impacting up to 1 sq. km of reef area – the largest US reef mitigation case so far.</a:t>
            </a:r>
          </a:p>
          <a:p>
            <a:r>
              <a:rPr lang="en-US" sz="2000" smtClean="0"/>
              <a:t>The map shows refuge volume available due to corals (larger circles mean more volume).</a:t>
            </a:r>
          </a:p>
          <a:p>
            <a:r>
              <a:rPr lang="en-US" sz="2000" smtClean="0"/>
              <a:t>Evaluation of substrate  and other HAB contribution to local refuge volume is underway.</a:t>
            </a:r>
          </a:p>
        </p:txBody>
      </p:sp>
      <p:pic>
        <p:nvPicPr>
          <p:cNvPr id="3482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2509838"/>
            <a:ext cx="4498975" cy="304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2" name="TextBox 7"/>
          <p:cNvSpPr txBox="1">
            <a:spLocks noChangeArrowheads="1"/>
          </p:cNvSpPr>
          <p:nvPr/>
        </p:nvSpPr>
        <p:spPr bwMode="auto">
          <a:xfrm>
            <a:off x="4191000" y="5943600"/>
            <a:ext cx="48768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cs typeface="Arial" charset="0"/>
              </a:defRPr>
            </a:lvl1pPr>
            <a:lvl2pPr marL="742950" indent="-285750" eaLnBrk="0" hangingPunct="0">
              <a:defRPr sz="2400" b="1">
                <a:solidFill>
                  <a:schemeClr val="tx1"/>
                </a:solidFill>
                <a:latin typeface="Arial" charset="0"/>
                <a:cs typeface="Arial" charset="0"/>
              </a:defRPr>
            </a:lvl2pPr>
            <a:lvl3pPr marL="1143000" indent="-228600" eaLnBrk="0" hangingPunct="0">
              <a:defRPr sz="2400" b="1">
                <a:solidFill>
                  <a:schemeClr val="tx1"/>
                </a:solidFill>
                <a:latin typeface="Arial" charset="0"/>
                <a:cs typeface="Arial" charset="0"/>
              </a:defRPr>
            </a:lvl3pPr>
            <a:lvl4pPr marL="1600200" indent="-228600" eaLnBrk="0" hangingPunct="0">
              <a:defRPr sz="2400" b="1">
                <a:solidFill>
                  <a:schemeClr val="tx1"/>
                </a:solidFill>
                <a:latin typeface="Arial" charset="0"/>
                <a:cs typeface="Arial" charset="0"/>
              </a:defRPr>
            </a:lvl4pPr>
            <a:lvl5pPr marL="2057400" indent="-228600" eaLnBrk="0" hangingPunct="0">
              <a:defRPr sz="2400" b="1">
                <a:solidFill>
                  <a:schemeClr val="tx1"/>
                </a:solidFill>
                <a:latin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cs typeface="Arial" charset="0"/>
              </a:defRPr>
            </a:lvl9pPr>
          </a:lstStyle>
          <a:p>
            <a:pPr eaLnBrk="1" hangingPunct="1"/>
            <a:r>
              <a:rPr lang="en-US" sz="1800">
                <a:solidFill>
                  <a:schemeClr val="bg1"/>
                </a:solidFill>
              </a:rPr>
              <a:t>This information is being used to minimize impacts and establish mitigation goals</a:t>
            </a:r>
            <a:r>
              <a:rPr lang="en-US" sz="2800">
                <a:solidFill>
                  <a:schemeClr val="bg1"/>
                </a:solidFill>
              </a:rPr>
              <a:t>.</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228600" y="76200"/>
            <a:ext cx="8686800" cy="6705600"/>
          </a:xfrm>
          <a:prstGeom prst="rect">
            <a:avLst/>
          </a:prstGeom>
          <a:solidFill>
            <a:srgbClr val="FFFF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p:txBody>
      </p:sp>
      <p:grpSp>
        <p:nvGrpSpPr>
          <p:cNvPr id="3" name="Group 2"/>
          <p:cNvGrpSpPr/>
          <p:nvPr/>
        </p:nvGrpSpPr>
        <p:grpSpPr>
          <a:xfrm>
            <a:off x="152400" y="76200"/>
            <a:ext cx="8652933" cy="6701552"/>
            <a:chOff x="230716" y="156448"/>
            <a:chExt cx="8652933" cy="6701552"/>
          </a:xfrm>
        </p:grpSpPr>
        <p:graphicFrame>
          <p:nvGraphicFramePr>
            <p:cNvPr id="4" name="Chart 3"/>
            <p:cNvGraphicFramePr>
              <a:graphicFrameLocks/>
            </p:cNvGraphicFramePr>
            <p:nvPr>
              <p:extLst>
                <p:ext uri="{D42A27DB-BD31-4B8C-83A1-F6EECF244321}">
                  <p14:modId xmlns:p14="http://schemas.microsoft.com/office/powerpoint/2010/main" val="1612183670"/>
                </p:ext>
              </p:extLst>
            </p:nvPr>
          </p:nvGraphicFramePr>
          <p:xfrm>
            <a:off x="230716" y="156448"/>
            <a:ext cx="8652933" cy="236915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a:graphicFrameLocks/>
            </p:cNvGraphicFramePr>
            <p:nvPr>
              <p:extLst>
                <p:ext uri="{D42A27DB-BD31-4B8C-83A1-F6EECF244321}">
                  <p14:modId xmlns:p14="http://schemas.microsoft.com/office/powerpoint/2010/main" val="2557732268"/>
                </p:ext>
              </p:extLst>
            </p:nvPr>
          </p:nvGraphicFramePr>
          <p:xfrm>
            <a:off x="230716" y="2340101"/>
            <a:ext cx="8610599" cy="235437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a:graphicFrameLocks/>
            </p:cNvGraphicFramePr>
            <p:nvPr>
              <p:extLst>
                <p:ext uri="{D42A27DB-BD31-4B8C-83A1-F6EECF244321}">
                  <p14:modId xmlns:p14="http://schemas.microsoft.com/office/powerpoint/2010/main" val="465507252"/>
                </p:ext>
              </p:extLst>
            </p:nvPr>
          </p:nvGraphicFramePr>
          <p:xfrm>
            <a:off x="373424" y="4469740"/>
            <a:ext cx="8467891" cy="2388260"/>
          </p:xfrm>
          <a:graphic>
            <a:graphicData uri="http://schemas.openxmlformats.org/drawingml/2006/chart">
              <c:chart xmlns:c="http://schemas.openxmlformats.org/drawingml/2006/chart" xmlns:r="http://schemas.openxmlformats.org/officeDocument/2006/relationships" r:id="rId4"/>
            </a:graphicData>
          </a:graphic>
        </p:graphicFrame>
      </p:grpSp>
    </p:spTree>
    <p:extLst>
      <p:ext uri="{BB962C8B-B14F-4D97-AF65-F5344CB8AC3E}">
        <p14:creationId xmlns:p14="http://schemas.microsoft.com/office/powerpoint/2010/main" val="2833671684"/>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err="1" smtClean="0"/>
              <a:t>DigiReef</a:t>
            </a:r>
            <a:r>
              <a:rPr lang="en-US" dirty="0" smtClean="0"/>
              <a:t> for Habitat Equivalency Analysis</a:t>
            </a:r>
            <a:endParaRPr lang="en-US" dirty="0" smtClean="0"/>
          </a:p>
        </p:txBody>
      </p:sp>
      <p:sp>
        <p:nvSpPr>
          <p:cNvPr id="5" name="Subtitle 4"/>
          <p:cNvSpPr>
            <a:spLocks noGrp="1"/>
          </p:cNvSpPr>
          <p:nvPr>
            <p:ph type="subTitle" idx="1"/>
          </p:nvPr>
        </p:nvSpPr>
        <p:spPr/>
        <p:txBody>
          <a:bodyPr/>
          <a:lstStyle/>
          <a:p>
            <a:r>
              <a:rPr lang="en-US" sz="4000" dirty="0" smtClean="0"/>
              <a:t>(HEA)</a:t>
            </a:r>
            <a:endParaRPr lang="en-US" sz="4000" dirty="0"/>
          </a:p>
        </p:txBody>
      </p:sp>
    </p:spTree>
    <p:extLst>
      <p:ext uri="{BB962C8B-B14F-4D97-AF65-F5344CB8AC3E}">
        <p14:creationId xmlns:p14="http://schemas.microsoft.com/office/powerpoint/2010/main" val="3172004531"/>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381000" y="2057400"/>
            <a:ext cx="8458200" cy="4572000"/>
          </a:xfrm>
          <a:prstGeom prst="rect">
            <a:avLst/>
          </a:prstGeom>
          <a:solidFill>
            <a:srgbClr val="FFFF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a:xfrm>
            <a:off x="1981200" y="764778"/>
            <a:ext cx="6400800" cy="1143000"/>
          </a:xfrm>
        </p:spPr>
        <p:txBody>
          <a:bodyPr/>
          <a:lstStyle/>
          <a:p>
            <a:r>
              <a:rPr lang="en-US" dirty="0" smtClean="0"/>
              <a:t>Problems with Assuming Linear Recovery</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048441887"/>
              </p:ext>
            </p:extLst>
          </p:nvPr>
        </p:nvGraphicFramePr>
        <p:xfrm>
          <a:off x="685800" y="2286000"/>
          <a:ext cx="7772400" cy="3962400"/>
        </p:xfrm>
        <a:graphic>
          <a:graphicData uri="http://schemas.openxmlformats.org/drawingml/2006/chart">
            <c:chart xmlns:c="http://schemas.openxmlformats.org/drawingml/2006/chart" xmlns:r="http://schemas.openxmlformats.org/officeDocument/2006/relationships" r:id="rId2"/>
          </a:graphicData>
        </a:graphic>
      </p:graphicFrame>
      <p:cxnSp>
        <p:nvCxnSpPr>
          <p:cNvPr id="8" name="Straight Connector 7"/>
          <p:cNvCxnSpPr/>
          <p:nvPr/>
        </p:nvCxnSpPr>
        <p:spPr bwMode="auto">
          <a:xfrm flipV="1">
            <a:off x="1793240" y="2971800"/>
            <a:ext cx="5826760" cy="25908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cxnSp>
        <p:nvCxnSpPr>
          <p:cNvPr id="10" name="Straight Connector 9"/>
          <p:cNvCxnSpPr/>
          <p:nvPr/>
        </p:nvCxnSpPr>
        <p:spPr bwMode="auto">
          <a:xfrm flipV="1">
            <a:off x="1793240" y="4343400"/>
            <a:ext cx="3505200" cy="12192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17" name="TextBox 16"/>
          <p:cNvSpPr txBox="1"/>
          <p:nvPr/>
        </p:nvSpPr>
        <p:spPr>
          <a:xfrm>
            <a:off x="4432006" y="4504342"/>
            <a:ext cx="356188" cy="461665"/>
          </a:xfrm>
          <a:prstGeom prst="rect">
            <a:avLst/>
          </a:prstGeom>
          <a:noFill/>
        </p:spPr>
        <p:txBody>
          <a:bodyPr wrap="none" rtlCol="0">
            <a:spAutoFit/>
          </a:bodyPr>
          <a:lstStyle/>
          <a:p>
            <a:r>
              <a:rPr lang="en-US" dirty="0" smtClean="0"/>
              <a:t>a</a:t>
            </a:r>
            <a:endParaRPr lang="en-US" dirty="0"/>
          </a:p>
        </p:txBody>
      </p:sp>
      <p:sp>
        <p:nvSpPr>
          <p:cNvPr id="18" name="TextBox 17"/>
          <p:cNvSpPr txBox="1"/>
          <p:nvPr/>
        </p:nvSpPr>
        <p:spPr>
          <a:xfrm>
            <a:off x="5029200" y="3655367"/>
            <a:ext cx="372218" cy="461665"/>
          </a:xfrm>
          <a:prstGeom prst="rect">
            <a:avLst/>
          </a:prstGeom>
          <a:noFill/>
        </p:spPr>
        <p:txBody>
          <a:bodyPr wrap="none" rtlCol="0">
            <a:spAutoFit/>
          </a:bodyPr>
          <a:lstStyle/>
          <a:p>
            <a:r>
              <a:rPr lang="en-US" dirty="0" smtClean="0"/>
              <a:t>b</a:t>
            </a:r>
            <a:endParaRPr lang="en-US" dirty="0"/>
          </a:p>
        </p:txBody>
      </p:sp>
    </p:spTree>
    <p:extLst>
      <p:ext uri="{BB962C8B-B14F-4D97-AF65-F5344CB8AC3E}">
        <p14:creationId xmlns:p14="http://schemas.microsoft.com/office/powerpoint/2010/main" val="3643419912"/>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 Parameters</a:t>
            </a:r>
            <a:endParaRPr lang="en-US" dirty="0"/>
          </a:p>
        </p:txBody>
      </p:sp>
      <p:sp>
        <p:nvSpPr>
          <p:cNvPr id="3" name="Content Placeholder 2"/>
          <p:cNvSpPr>
            <a:spLocks noGrp="1"/>
          </p:cNvSpPr>
          <p:nvPr>
            <p:ph idx="1"/>
          </p:nvPr>
        </p:nvSpPr>
        <p:spPr/>
        <p:txBody>
          <a:bodyPr/>
          <a:lstStyle/>
          <a:p>
            <a:r>
              <a:rPr lang="en-US" sz="2000" dirty="0" smtClean="0"/>
              <a:t>Coral growth rate</a:t>
            </a:r>
          </a:p>
          <a:p>
            <a:pPr lvl="1"/>
            <a:r>
              <a:rPr lang="en-US" sz="1800" dirty="0" smtClean="0"/>
              <a:t>Used literature values</a:t>
            </a:r>
          </a:p>
          <a:p>
            <a:r>
              <a:rPr lang="en-US" sz="2000" dirty="0" smtClean="0"/>
              <a:t>Coral rate of instantaneous mortality</a:t>
            </a:r>
          </a:p>
          <a:p>
            <a:pPr lvl="1"/>
            <a:r>
              <a:rPr lang="en-US" sz="1800" dirty="0" smtClean="0"/>
              <a:t>Applied catch curves to size data by species and form</a:t>
            </a:r>
          </a:p>
          <a:p>
            <a:pPr lvl="1"/>
            <a:r>
              <a:rPr lang="en-US" sz="1800" dirty="0" smtClean="0"/>
              <a:t>Where necessary, combined similar species</a:t>
            </a:r>
          </a:p>
          <a:p>
            <a:r>
              <a:rPr lang="en-US" sz="2000" dirty="0" smtClean="0"/>
              <a:t>Coral rate of annual recruitment</a:t>
            </a:r>
          </a:p>
          <a:p>
            <a:pPr lvl="1"/>
            <a:r>
              <a:rPr lang="en-US" sz="1800" dirty="0" smtClean="0"/>
              <a:t>Used simple virtual population analysis</a:t>
            </a:r>
          </a:p>
          <a:p>
            <a:r>
              <a:rPr lang="en-US" sz="2200" dirty="0" smtClean="0"/>
              <a:t>Colony maximal dimension</a:t>
            </a:r>
          </a:p>
          <a:p>
            <a:pPr lvl="1"/>
            <a:r>
              <a:rPr lang="en-US" sz="1800" dirty="0" smtClean="0"/>
              <a:t>Based on maximal sizes in the site</a:t>
            </a:r>
          </a:p>
          <a:p>
            <a:pPr marL="457200" lvl="1" indent="0">
              <a:buNone/>
            </a:pPr>
            <a:r>
              <a:rPr lang="en-US" sz="2000" dirty="0" smtClean="0"/>
              <a:t> </a:t>
            </a:r>
            <a:endParaRPr lang="en-US" sz="2000" dirty="0"/>
          </a:p>
        </p:txBody>
      </p:sp>
    </p:spTree>
    <p:extLst>
      <p:ext uri="{BB962C8B-B14F-4D97-AF65-F5344CB8AC3E}">
        <p14:creationId xmlns:p14="http://schemas.microsoft.com/office/powerpoint/2010/main" val="2891694161"/>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Estimating Rates of Mortality</a:t>
            </a:r>
            <a:endParaRPr lang="en-US" sz="3200"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marL="0" indent="0">
                  <a:buNone/>
                </a:pPr>
                <a:endParaRPr lang="en-US" i="1" dirty="0" smtClean="0"/>
              </a:p>
              <a:p>
                <a:pPr marL="0" indent="0">
                  <a:buNone/>
                </a:pPr>
                <a14:m>
                  <m:oMathPara xmlns:m="http://schemas.openxmlformats.org/officeDocument/2006/math">
                    <m:oMathParaPr>
                      <m:jc m:val="centerGroup"/>
                    </m:oMathParaPr>
                    <m:oMath xmlns:m="http://schemas.openxmlformats.org/officeDocument/2006/math">
                      <m:sSub>
                        <m:sSubPr>
                          <m:ctrlPr>
                            <a:rPr lang="en-US" i="1"/>
                          </m:ctrlPr>
                        </m:sSubPr>
                        <m:e>
                          <m:r>
                            <a:rPr lang="en-US" i="1"/>
                            <m:t>𝑛</m:t>
                          </m:r>
                        </m:e>
                        <m:sub>
                          <m:r>
                            <a:rPr lang="en-US" i="1"/>
                            <m:t>𝑡</m:t>
                          </m:r>
                        </m:sub>
                      </m:sSub>
                      <m:r>
                        <a:rPr lang="en-US" i="1"/>
                        <m:t>= </m:t>
                      </m:r>
                      <m:sSub>
                        <m:sSubPr>
                          <m:ctrlPr>
                            <a:rPr lang="en-US" i="1"/>
                          </m:ctrlPr>
                        </m:sSubPr>
                        <m:e>
                          <m:r>
                            <a:rPr lang="en-US" i="1"/>
                            <m:t>𝑛</m:t>
                          </m:r>
                        </m:e>
                        <m:sub>
                          <m:r>
                            <a:rPr lang="en-US" i="1"/>
                            <m:t>0</m:t>
                          </m:r>
                        </m:sub>
                      </m:sSub>
                      <m:sSup>
                        <m:sSupPr>
                          <m:ctrlPr>
                            <a:rPr lang="en-US" i="1"/>
                          </m:ctrlPr>
                        </m:sSupPr>
                        <m:e>
                          <m:r>
                            <a:rPr lang="en-US" i="1"/>
                            <m:t>𝑒</m:t>
                          </m:r>
                        </m:e>
                        <m:sup>
                          <m:r>
                            <a:rPr lang="en-US" i="1"/>
                            <m:t>−</m:t>
                          </m:r>
                          <m:r>
                            <a:rPr lang="en-US" i="1"/>
                            <m:t>𝑧𝑡</m:t>
                          </m:r>
                        </m:sup>
                      </m:sSup>
                    </m:oMath>
                  </m:oMathPara>
                </a14:m>
                <a:endParaRPr lang="en-US" dirty="0" smtClean="0"/>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r>
                        <m:rPr>
                          <m:sty m:val="p"/>
                        </m:rPr>
                        <a:rPr lang="en-US"/>
                        <m:t>ln</m:t>
                      </m:r>
                      <m:r>
                        <a:rPr lang="en-US" i="1"/>
                        <m:t>(</m:t>
                      </m:r>
                      <m:sSub>
                        <m:sSubPr>
                          <m:ctrlPr>
                            <a:rPr lang="en-US" i="1"/>
                          </m:ctrlPr>
                        </m:sSubPr>
                        <m:e>
                          <m:r>
                            <a:rPr lang="en-US" i="1"/>
                            <m:t>𝑛</m:t>
                          </m:r>
                        </m:e>
                        <m:sub>
                          <m:r>
                            <a:rPr lang="en-US" i="1"/>
                            <m:t>𝑡</m:t>
                          </m:r>
                        </m:sub>
                      </m:sSub>
                      <m:r>
                        <a:rPr lang="en-US" i="1"/>
                        <m:t>)= </m:t>
                      </m:r>
                      <m:sSub>
                        <m:sSubPr>
                          <m:ctrlPr>
                            <a:rPr lang="en-US" i="1"/>
                          </m:ctrlPr>
                        </m:sSubPr>
                        <m:e>
                          <m:r>
                            <a:rPr lang="en-US" i="1"/>
                            <m:t>−</m:t>
                          </m:r>
                          <m:r>
                            <m:rPr>
                              <m:sty m:val="p"/>
                            </m:rPr>
                            <a:rPr lang="en-US"/>
                            <m:t>zt</m:t>
                          </m:r>
                          <m:r>
                            <a:rPr lang="en-US"/>
                            <m:t>+ </m:t>
                          </m:r>
                          <m:r>
                            <m:rPr>
                              <m:sty m:val="p"/>
                            </m:rPr>
                            <a:rPr lang="en-US"/>
                            <m:t>ln</m:t>
                          </m:r>
                          <m:r>
                            <a:rPr lang="en-US" i="1"/>
                            <m:t>(</m:t>
                          </m:r>
                          <m:r>
                            <a:rPr lang="en-US" i="1"/>
                            <m:t>𝑛</m:t>
                          </m:r>
                        </m:e>
                        <m:sub>
                          <m:r>
                            <a:rPr lang="en-US" i="1"/>
                            <m:t>0</m:t>
                          </m:r>
                        </m:sub>
                      </m:sSub>
                      <m:r>
                        <a:rPr lang="en-US" i="1"/>
                        <m:t>)</m:t>
                      </m:r>
                    </m:oMath>
                  </m:oMathPara>
                </a14:m>
                <a:endParaRPr lang="en-US" dirty="0" smtClean="0"/>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r>
                        <a:rPr lang="en-US" i="1"/>
                        <m:t>𝑦</m:t>
                      </m:r>
                      <m:r>
                        <a:rPr lang="en-US" i="1"/>
                        <m:t>= </m:t>
                      </m:r>
                      <m:r>
                        <a:rPr lang="en-US" i="1"/>
                        <m:t>𝑚𝑥</m:t>
                      </m:r>
                      <m:r>
                        <a:rPr lang="en-US" i="1"/>
                        <m:t>+</m:t>
                      </m:r>
                      <m:r>
                        <a:rPr lang="en-US" i="1"/>
                        <m:t>𝑏</m:t>
                      </m:r>
                    </m:oMath>
                  </m:oMathPara>
                </a14:m>
                <a:endParaRPr lang="en-US" dirty="0"/>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017673738"/>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Estimating Rates of Mortality</a:t>
            </a:r>
            <a:endParaRPr lang="en-US" sz="3200" dirty="0"/>
          </a:p>
        </p:txBody>
      </p:sp>
      <p:pic>
        <p:nvPicPr>
          <p:cNvPr id="952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981199"/>
            <a:ext cx="7334250" cy="451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1049125"/>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828800" y="2362200"/>
            <a:ext cx="5562600" cy="3657600"/>
          </a:xfrm>
          <a:prstGeom prst="rect">
            <a:avLst/>
          </a:prstGeom>
          <a:solidFill>
            <a:srgbClr val="FFFF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p:txBody>
          <a:bodyPr/>
          <a:lstStyle/>
          <a:p>
            <a:r>
              <a:rPr lang="en-US" sz="3200" dirty="0" smtClean="0"/>
              <a:t>Estimating Annual Recruitment</a:t>
            </a:r>
            <a:endParaRPr lang="en-US" sz="3200" dirty="0"/>
          </a:p>
        </p:txBody>
      </p:sp>
      <p:graphicFrame>
        <p:nvGraphicFramePr>
          <p:cNvPr id="4" name="Table 3"/>
          <p:cNvGraphicFramePr>
            <a:graphicFrameLocks noGrp="1"/>
          </p:cNvGraphicFramePr>
          <p:nvPr>
            <p:extLst>
              <p:ext uri="{D42A27DB-BD31-4B8C-83A1-F6EECF244321}">
                <p14:modId xmlns:p14="http://schemas.microsoft.com/office/powerpoint/2010/main" val="3070000331"/>
              </p:ext>
            </p:extLst>
          </p:nvPr>
        </p:nvGraphicFramePr>
        <p:xfrm>
          <a:off x="2095501" y="2743200"/>
          <a:ext cx="5029197" cy="2602865"/>
        </p:xfrm>
        <a:graphic>
          <a:graphicData uri="http://schemas.openxmlformats.org/drawingml/2006/table">
            <a:tbl>
              <a:tblPr firstRow="1" firstCol="1" bandRow="1"/>
              <a:tblGrid>
                <a:gridCol w="768234"/>
                <a:gridCol w="562531"/>
                <a:gridCol w="464578"/>
                <a:gridCol w="464578"/>
                <a:gridCol w="464578"/>
                <a:gridCol w="464578"/>
                <a:gridCol w="368024"/>
                <a:gridCol w="368024"/>
                <a:gridCol w="368024"/>
                <a:gridCol w="368024"/>
                <a:gridCol w="368024"/>
              </a:tblGrid>
              <a:tr h="200025">
                <a:tc gridSpan="11">
                  <a:txBody>
                    <a:bodyPr/>
                    <a:lstStyle/>
                    <a:p>
                      <a:pPr marL="0" marR="0" algn="ctr">
                        <a:spcBef>
                          <a:spcPts val="0"/>
                        </a:spcBef>
                        <a:spcAft>
                          <a:spcPts val="0"/>
                        </a:spcAft>
                      </a:pPr>
                      <a:r>
                        <a:rPr lang="en-US" sz="1200" b="1" dirty="0">
                          <a:solidFill>
                            <a:srgbClr val="FFFFFF"/>
                          </a:solidFill>
                          <a:effectLst/>
                          <a:latin typeface="Calibri"/>
                          <a:ea typeface="Times New Roman"/>
                          <a:cs typeface="Calibri"/>
                        </a:rPr>
                        <a:t>Age in Years or Radius in Centimeters</a:t>
                      </a:r>
                      <a:endParaRPr lang="en-US" sz="1100" dirty="0">
                        <a:solidFill>
                          <a:srgbClr val="365F91"/>
                        </a:solidFill>
                        <a:effectLst/>
                        <a:latin typeface="Calibri"/>
                        <a:ea typeface="Calibri"/>
                        <a:cs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548DD4"/>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295">
                <a:tc>
                  <a:txBody>
                    <a:bodyPr/>
                    <a:lstStyle/>
                    <a:p>
                      <a:pPr marL="0" marR="0" algn="ctr">
                        <a:spcBef>
                          <a:spcPts val="0"/>
                        </a:spcBef>
                        <a:spcAft>
                          <a:spcPts val="0"/>
                        </a:spcAft>
                      </a:pPr>
                      <a:r>
                        <a:rPr lang="en-US" sz="1200" b="1">
                          <a:solidFill>
                            <a:srgbClr val="000000"/>
                          </a:solidFill>
                          <a:effectLst/>
                          <a:latin typeface="Calibri"/>
                          <a:ea typeface="Times New Roman"/>
                          <a:cs typeface="Calibri"/>
                        </a:rPr>
                        <a:t>Year</a:t>
                      </a:r>
                      <a:endParaRPr lang="en-US" sz="1100">
                        <a:solidFill>
                          <a:srgbClr val="365F91"/>
                        </a:solidFill>
                        <a:effectLst/>
                        <a:latin typeface="Calibri"/>
                        <a:ea typeface="Calibri"/>
                        <a:cs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1</a:t>
                      </a:r>
                      <a:endParaRPr lang="en-US" sz="1100">
                        <a:solidFill>
                          <a:srgbClr val="365F91"/>
                        </a:solidFill>
                        <a:effectLst/>
                        <a:latin typeface="Calibri"/>
                        <a:ea typeface="Calibri"/>
                        <a:cs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2</a:t>
                      </a:r>
                      <a:endParaRPr lang="en-US" sz="1100">
                        <a:solidFill>
                          <a:srgbClr val="365F91"/>
                        </a:solidFill>
                        <a:effectLst/>
                        <a:latin typeface="Calibri"/>
                        <a:ea typeface="Calibri"/>
                        <a:cs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3</a:t>
                      </a:r>
                      <a:endParaRPr lang="en-US" sz="1100">
                        <a:solidFill>
                          <a:srgbClr val="365F91"/>
                        </a:solidFill>
                        <a:effectLst/>
                        <a:latin typeface="Calibri"/>
                        <a:ea typeface="Calibri"/>
                        <a:cs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4</a:t>
                      </a:r>
                      <a:endParaRPr lang="en-US" sz="1100">
                        <a:solidFill>
                          <a:srgbClr val="365F91"/>
                        </a:solidFill>
                        <a:effectLst/>
                        <a:latin typeface="Calibri"/>
                        <a:ea typeface="Calibri"/>
                        <a:cs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5</a:t>
                      </a:r>
                      <a:endParaRPr lang="en-US" sz="1100">
                        <a:solidFill>
                          <a:srgbClr val="365F91"/>
                        </a:solidFill>
                        <a:effectLst/>
                        <a:latin typeface="Calibri"/>
                        <a:ea typeface="Calibri"/>
                        <a:cs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6</a:t>
                      </a:r>
                      <a:endParaRPr lang="en-US" sz="1100">
                        <a:solidFill>
                          <a:srgbClr val="365F91"/>
                        </a:solidFill>
                        <a:effectLst/>
                        <a:latin typeface="Calibri"/>
                        <a:ea typeface="Calibri"/>
                        <a:cs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7</a:t>
                      </a:r>
                      <a:endParaRPr lang="en-US" sz="1100">
                        <a:solidFill>
                          <a:srgbClr val="365F91"/>
                        </a:solidFill>
                        <a:effectLst/>
                        <a:latin typeface="Calibri"/>
                        <a:ea typeface="Calibri"/>
                        <a:cs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8</a:t>
                      </a:r>
                      <a:endParaRPr lang="en-US" sz="1100">
                        <a:solidFill>
                          <a:srgbClr val="365F91"/>
                        </a:solidFill>
                        <a:effectLst/>
                        <a:latin typeface="Calibri"/>
                        <a:ea typeface="Calibri"/>
                        <a:cs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9</a:t>
                      </a:r>
                      <a:endParaRPr lang="en-US" sz="1100">
                        <a:solidFill>
                          <a:srgbClr val="365F91"/>
                        </a:solidFill>
                        <a:effectLst/>
                        <a:latin typeface="Calibri"/>
                        <a:ea typeface="Calibri"/>
                        <a:cs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10</a:t>
                      </a:r>
                      <a:endParaRPr lang="en-US" sz="1100">
                        <a:solidFill>
                          <a:srgbClr val="365F91"/>
                        </a:solidFill>
                        <a:effectLst/>
                        <a:latin typeface="Calibri"/>
                        <a:ea typeface="Calibri"/>
                        <a:cs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a:noFill/>
                    </a:lnB>
                    <a:solidFill>
                      <a:srgbClr val="C6D9F1"/>
                    </a:solidFill>
                  </a:tcPr>
                </a:tc>
              </a:tr>
              <a:tr h="201295">
                <a:tc>
                  <a:txBody>
                    <a:bodyPr/>
                    <a:lstStyle/>
                    <a:p>
                      <a:pPr marL="0" marR="0" algn="ctr">
                        <a:spcBef>
                          <a:spcPts val="0"/>
                        </a:spcBef>
                        <a:spcAft>
                          <a:spcPts val="0"/>
                        </a:spcAft>
                      </a:pPr>
                      <a:r>
                        <a:rPr lang="en-US" sz="1200" b="1">
                          <a:solidFill>
                            <a:srgbClr val="000000"/>
                          </a:solidFill>
                          <a:effectLst/>
                          <a:latin typeface="Calibri"/>
                          <a:ea typeface="Times New Roman"/>
                          <a:cs typeface="Calibri"/>
                        </a:rPr>
                        <a:t>2001</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C6D9F1"/>
                    </a:solidFill>
                  </a:tcPr>
                </a:tc>
                <a:tc>
                  <a:txBody>
                    <a:bodyPr/>
                    <a:lstStyle/>
                    <a:p>
                      <a:pPr marL="0" marR="0" algn="ctr">
                        <a:spcBef>
                          <a:spcPts val="0"/>
                        </a:spcBef>
                        <a:spcAft>
                          <a:spcPts val="0"/>
                        </a:spcAft>
                      </a:pPr>
                      <a:r>
                        <a:rPr lang="en-US" sz="1200" b="1">
                          <a:solidFill>
                            <a:srgbClr val="000000"/>
                          </a:solidFill>
                          <a:effectLst/>
                          <a:latin typeface="Calibri"/>
                          <a:ea typeface="Times New Roman"/>
                          <a:cs typeface="Calibri"/>
                        </a:rPr>
                        <a:t>100</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D9D9D9"/>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61</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37</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22</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14</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8</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5</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3</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2</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1</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r>
              <a:tr h="200025">
                <a:tc>
                  <a:txBody>
                    <a:bodyPr/>
                    <a:lstStyle/>
                    <a:p>
                      <a:pPr marL="0" marR="0" algn="ctr">
                        <a:spcBef>
                          <a:spcPts val="0"/>
                        </a:spcBef>
                        <a:spcAft>
                          <a:spcPts val="0"/>
                        </a:spcAft>
                      </a:pPr>
                      <a:r>
                        <a:rPr lang="en-US" sz="1200" b="1">
                          <a:solidFill>
                            <a:srgbClr val="000000"/>
                          </a:solidFill>
                          <a:effectLst/>
                          <a:latin typeface="Calibri"/>
                          <a:ea typeface="Times New Roman"/>
                          <a:cs typeface="Calibri"/>
                        </a:rPr>
                        <a:t>2002</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C6D9F1"/>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100</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b="1">
                          <a:solidFill>
                            <a:srgbClr val="000000"/>
                          </a:solidFill>
                          <a:effectLst/>
                          <a:latin typeface="Calibri"/>
                          <a:ea typeface="Times New Roman"/>
                          <a:cs typeface="Calibri"/>
                        </a:rPr>
                        <a:t>61</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D9D9D9"/>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37</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22</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14</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8</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5</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3</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2</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1</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r>
              <a:tr h="200025">
                <a:tc>
                  <a:txBody>
                    <a:bodyPr/>
                    <a:lstStyle/>
                    <a:p>
                      <a:pPr marL="0" marR="0" algn="ctr">
                        <a:spcBef>
                          <a:spcPts val="0"/>
                        </a:spcBef>
                        <a:spcAft>
                          <a:spcPts val="0"/>
                        </a:spcAft>
                      </a:pPr>
                      <a:r>
                        <a:rPr lang="en-US" sz="1200" b="1">
                          <a:solidFill>
                            <a:srgbClr val="000000"/>
                          </a:solidFill>
                          <a:effectLst/>
                          <a:latin typeface="Calibri"/>
                          <a:ea typeface="Times New Roman"/>
                          <a:cs typeface="Calibri"/>
                        </a:rPr>
                        <a:t>2003</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C6D9F1"/>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100</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61</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b="1">
                          <a:solidFill>
                            <a:srgbClr val="000000"/>
                          </a:solidFill>
                          <a:effectLst/>
                          <a:latin typeface="Calibri"/>
                          <a:ea typeface="Times New Roman"/>
                          <a:cs typeface="Calibri"/>
                        </a:rPr>
                        <a:t>37</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D9D9D9"/>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22</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14</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8</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5</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3</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2</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1</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r>
              <a:tr h="200025">
                <a:tc>
                  <a:txBody>
                    <a:bodyPr/>
                    <a:lstStyle/>
                    <a:p>
                      <a:pPr marL="0" marR="0" algn="ctr">
                        <a:spcBef>
                          <a:spcPts val="0"/>
                        </a:spcBef>
                        <a:spcAft>
                          <a:spcPts val="0"/>
                        </a:spcAft>
                      </a:pPr>
                      <a:r>
                        <a:rPr lang="en-US" sz="1200" b="1">
                          <a:solidFill>
                            <a:srgbClr val="000000"/>
                          </a:solidFill>
                          <a:effectLst/>
                          <a:latin typeface="Calibri"/>
                          <a:ea typeface="Times New Roman"/>
                          <a:cs typeface="Calibri"/>
                        </a:rPr>
                        <a:t>2004</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C6D9F1"/>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100</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61</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37</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b="1">
                          <a:solidFill>
                            <a:srgbClr val="000000"/>
                          </a:solidFill>
                          <a:effectLst/>
                          <a:latin typeface="Calibri"/>
                          <a:ea typeface="Times New Roman"/>
                          <a:cs typeface="Calibri"/>
                        </a:rPr>
                        <a:t>22</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D9D9D9"/>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14</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8</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5</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3</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2</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1</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r>
              <a:tr h="200025">
                <a:tc>
                  <a:txBody>
                    <a:bodyPr/>
                    <a:lstStyle/>
                    <a:p>
                      <a:pPr marL="0" marR="0" algn="ctr">
                        <a:spcBef>
                          <a:spcPts val="0"/>
                        </a:spcBef>
                        <a:spcAft>
                          <a:spcPts val="0"/>
                        </a:spcAft>
                      </a:pPr>
                      <a:r>
                        <a:rPr lang="en-US" sz="1200" b="1">
                          <a:solidFill>
                            <a:srgbClr val="000000"/>
                          </a:solidFill>
                          <a:effectLst/>
                          <a:latin typeface="Calibri"/>
                          <a:ea typeface="Times New Roman"/>
                          <a:cs typeface="Calibri"/>
                        </a:rPr>
                        <a:t>2005</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C6D9F1"/>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100</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61</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37</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22</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b="1">
                          <a:solidFill>
                            <a:srgbClr val="000000"/>
                          </a:solidFill>
                          <a:effectLst/>
                          <a:latin typeface="Calibri"/>
                          <a:ea typeface="Times New Roman"/>
                          <a:cs typeface="Calibri"/>
                        </a:rPr>
                        <a:t>14</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D9D9D9"/>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8</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5</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3</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2</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1</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r>
              <a:tr h="200025">
                <a:tc>
                  <a:txBody>
                    <a:bodyPr/>
                    <a:lstStyle/>
                    <a:p>
                      <a:pPr marL="0" marR="0" algn="ctr">
                        <a:spcBef>
                          <a:spcPts val="0"/>
                        </a:spcBef>
                        <a:spcAft>
                          <a:spcPts val="0"/>
                        </a:spcAft>
                      </a:pPr>
                      <a:r>
                        <a:rPr lang="en-US" sz="1200" b="1">
                          <a:solidFill>
                            <a:srgbClr val="000000"/>
                          </a:solidFill>
                          <a:effectLst/>
                          <a:latin typeface="Calibri"/>
                          <a:ea typeface="Times New Roman"/>
                          <a:cs typeface="Calibri"/>
                        </a:rPr>
                        <a:t>2006</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C6D9F1"/>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100</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61</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37</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22</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14</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b="1">
                          <a:solidFill>
                            <a:srgbClr val="000000"/>
                          </a:solidFill>
                          <a:effectLst/>
                          <a:latin typeface="Calibri"/>
                          <a:ea typeface="Times New Roman"/>
                          <a:cs typeface="Calibri"/>
                        </a:rPr>
                        <a:t>8</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D9D9D9"/>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5</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3</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2</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1</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r>
              <a:tr h="200025">
                <a:tc>
                  <a:txBody>
                    <a:bodyPr/>
                    <a:lstStyle/>
                    <a:p>
                      <a:pPr marL="0" marR="0" algn="ctr">
                        <a:spcBef>
                          <a:spcPts val="0"/>
                        </a:spcBef>
                        <a:spcAft>
                          <a:spcPts val="0"/>
                        </a:spcAft>
                      </a:pPr>
                      <a:r>
                        <a:rPr lang="en-US" sz="1200" b="1" dirty="0">
                          <a:solidFill>
                            <a:srgbClr val="000000"/>
                          </a:solidFill>
                          <a:effectLst/>
                          <a:latin typeface="Calibri"/>
                          <a:ea typeface="Times New Roman"/>
                          <a:cs typeface="Calibri"/>
                        </a:rPr>
                        <a:t>2007</a:t>
                      </a:r>
                      <a:endParaRPr lang="en-US" sz="1100" dirty="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C6D9F1"/>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100</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61</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37</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22</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14</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8</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b="1">
                          <a:solidFill>
                            <a:srgbClr val="000000"/>
                          </a:solidFill>
                          <a:effectLst/>
                          <a:latin typeface="Calibri"/>
                          <a:ea typeface="Times New Roman"/>
                          <a:cs typeface="Calibri"/>
                        </a:rPr>
                        <a:t>5</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D9D9D9"/>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3</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2</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1</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r>
              <a:tr h="200025">
                <a:tc>
                  <a:txBody>
                    <a:bodyPr/>
                    <a:lstStyle/>
                    <a:p>
                      <a:pPr marL="0" marR="0" algn="ctr">
                        <a:spcBef>
                          <a:spcPts val="0"/>
                        </a:spcBef>
                        <a:spcAft>
                          <a:spcPts val="0"/>
                        </a:spcAft>
                      </a:pPr>
                      <a:r>
                        <a:rPr lang="en-US" sz="1200" b="1">
                          <a:solidFill>
                            <a:srgbClr val="000000"/>
                          </a:solidFill>
                          <a:effectLst/>
                          <a:latin typeface="Calibri"/>
                          <a:ea typeface="Times New Roman"/>
                          <a:cs typeface="Calibri"/>
                        </a:rPr>
                        <a:t>2008</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C6D9F1"/>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100</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61</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37</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22</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14</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8</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5</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just">
                        <a:spcBef>
                          <a:spcPts val="0"/>
                        </a:spcBef>
                        <a:spcAft>
                          <a:spcPts val="0"/>
                        </a:spcAft>
                        <a:tabLst>
                          <a:tab pos="98425" algn="ctr"/>
                        </a:tabLst>
                      </a:pPr>
                      <a:r>
                        <a:rPr lang="en-US" sz="1200" b="1">
                          <a:solidFill>
                            <a:srgbClr val="000000"/>
                          </a:solidFill>
                          <a:effectLst/>
                          <a:latin typeface="Calibri"/>
                          <a:ea typeface="Times New Roman"/>
                          <a:cs typeface="Calibri"/>
                        </a:rPr>
                        <a:t>	3</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D9D9D9"/>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2</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1</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r>
              <a:tr h="200025">
                <a:tc>
                  <a:txBody>
                    <a:bodyPr/>
                    <a:lstStyle/>
                    <a:p>
                      <a:pPr marL="0" marR="0" algn="ctr">
                        <a:spcBef>
                          <a:spcPts val="0"/>
                        </a:spcBef>
                        <a:spcAft>
                          <a:spcPts val="0"/>
                        </a:spcAft>
                      </a:pPr>
                      <a:r>
                        <a:rPr lang="en-US" sz="1200" b="1">
                          <a:solidFill>
                            <a:srgbClr val="000000"/>
                          </a:solidFill>
                          <a:effectLst/>
                          <a:latin typeface="Calibri"/>
                          <a:ea typeface="Times New Roman"/>
                          <a:cs typeface="Calibri"/>
                        </a:rPr>
                        <a:t>2009</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C6D9F1"/>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100</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61</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37</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22</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14</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8</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5</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3</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200" b="1">
                          <a:solidFill>
                            <a:srgbClr val="000000"/>
                          </a:solidFill>
                          <a:effectLst/>
                          <a:latin typeface="Calibri"/>
                          <a:ea typeface="Times New Roman"/>
                          <a:cs typeface="Calibri"/>
                        </a:rPr>
                        <a:t>2</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D9D9D9"/>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1</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FFFFFF"/>
                    </a:solidFill>
                  </a:tcPr>
                </a:tc>
              </a:tr>
              <a:tr h="200025">
                <a:tc>
                  <a:txBody>
                    <a:bodyPr/>
                    <a:lstStyle/>
                    <a:p>
                      <a:pPr marL="0" marR="0" algn="ctr">
                        <a:spcBef>
                          <a:spcPts val="0"/>
                        </a:spcBef>
                        <a:spcAft>
                          <a:spcPts val="0"/>
                        </a:spcAft>
                      </a:pPr>
                      <a:r>
                        <a:rPr lang="en-US" sz="1200" b="1">
                          <a:solidFill>
                            <a:srgbClr val="000000"/>
                          </a:solidFill>
                          <a:effectLst/>
                          <a:latin typeface="Calibri"/>
                          <a:ea typeface="Times New Roman"/>
                          <a:cs typeface="Calibri"/>
                        </a:rPr>
                        <a:t>2010</a:t>
                      </a:r>
                      <a:endParaRPr lang="en-US" sz="11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C6D9F1"/>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100</a:t>
                      </a:r>
                      <a:endParaRPr lang="en-US" sz="1100">
                        <a:solidFill>
                          <a:srgbClr val="365F91"/>
                        </a:solidFill>
                        <a:effectLst/>
                        <a:latin typeface="Calibri"/>
                        <a:ea typeface="Calibri"/>
                        <a:cs typeface="Times New Roman"/>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61</a:t>
                      </a:r>
                      <a:endParaRPr lang="en-US" sz="1100">
                        <a:solidFill>
                          <a:srgbClr val="365F91"/>
                        </a:solidFill>
                        <a:effectLst/>
                        <a:latin typeface="Calibri"/>
                        <a:ea typeface="Calibri"/>
                        <a:cs typeface="Times New Roman"/>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37</a:t>
                      </a:r>
                      <a:endParaRPr lang="en-US" sz="1100">
                        <a:solidFill>
                          <a:srgbClr val="365F91"/>
                        </a:solidFill>
                        <a:effectLst/>
                        <a:latin typeface="Calibri"/>
                        <a:ea typeface="Calibri"/>
                        <a:cs typeface="Times New Roman"/>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22</a:t>
                      </a:r>
                      <a:endParaRPr lang="en-US" sz="1100">
                        <a:solidFill>
                          <a:srgbClr val="365F91"/>
                        </a:solidFill>
                        <a:effectLst/>
                        <a:latin typeface="Calibri"/>
                        <a:ea typeface="Calibri"/>
                        <a:cs typeface="Times New Roman"/>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14</a:t>
                      </a:r>
                      <a:endParaRPr lang="en-US" sz="1100">
                        <a:solidFill>
                          <a:srgbClr val="365F91"/>
                        </a:solidFill>
                        <a:effectLst/>
                        <a:latin typeface="Calibri"/>
                        <a:ea typeface="Calibri"/>
                        <a:cs typeface="Times New Roman"/>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8</a:t>
                      </a:r>
                      <a:endParaRPr lang="en-US" sz="1100">
                        <a:solidFill>
                          <a:srgbClr val="365F91"/>
                        </a:solidFill>
                        <a:effectLst/>
                        <a:latin typeface="Calibri"/>
                        <a:ea typeface="Calibri"/>
                        <a:cs typeface="Times New Roman"/>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5</a:t>
                      </a:r>
                      <a:endParaRPr lang="en-US" sz="1100">
                        <a:solidFill>
                          <a:srgbClr val="365F91"/>
                        </a:solidFill>
                        <a:effectLst/>
                        <a:latin typeface="Calibri"/>
                        <a:ea typeface="Calibri"/>
                        <a:cs typeface="Times New Roman"/>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3</a:t>
                      </a:r>
                      <a:endParaRPr lang="en-US" sz="1100">
                        <a:solidFill>
                          <a:srgbClr val="365F91"/>
                        </a:solidFill>
                        <a:effectLst/>
                        <a:latin typeface="Calibri"/>
                        <a:ea typeface="Calibri"/>
                        <a:cs typeface="Times New Roman"/>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2</a:t>
                      </a:r>
                      <a:endParaRPr lang="en-US" sz="1100">
                        <a:solidFill>
                          <a:srgbClr val="365F91"/>
                        </a:solidFill>
                        <a:effectLst/>
                        <a:latin typeface="Calibri"/>
                        <a:ea typeface="Calibri"/>
                        <a:cs typeface="Times New Roman"/>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200" b="1">
                          <a:solidFill>
                            <a:srgbClr val="000000"/>
                          </a:solidFill>
                          <a:effectLst/>
                          <a:latin typeface="Calibri"/>
                          <a:ea typeface="Times New Roman"/>
                          <a:cs typeface="Calibri"/>
                        </a:rPr>
                        <a:t>1</a:t>
                      </a:r>
                      <a:endParaRPr lang="en-US" sz="1100">
                        <a:solidFill>
                          <a:srgbClr val="365F91"/>
                        </a:solidFill>
                        <a:effectLst/>
                        <a:latin typeface="Calibri"/>
                        <a:ea typeface="Calibri"/>
                        <a:cs typeface="Times New Roman"/>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solidFill>
                      <a:srgbClr val="D9D9D9"/>
                    </a:solidFill>
                  </a:tcPr>
                </a:tc>
              </a:tr>
              <a:tr h="200025">
                <a:tc>
                  <a:txBody>
                    <a:bodyPr/>
                    <a:lstStyle/>
                    <a:p>
                      <a:pPr marL="0" marR="0" algn="ctr">
                        <a:spcBef>
                          <a:spcPts val="0"/>
                        </a:spcBef>
                        <a:spcAft>
                          <a:spcPts val="0"/>
                        </a:spcAft>
                      </a:pPr>
                      <a:r>
                        <a:rPr lang="en-US" sz="1200" b="1">
                          <a:solidFill>
                            <a:srgbClr val="000000"/>
                          </a:solidFill>
                          <a:effectLst/>
                          <a:latin typeface="Calibri"/>
                          <a:ea typeface="Times New Roman"/>
                          <a:cs typeface="Calibri"/>
                        </a:rPr>
                        <a:t>Empirical:</a:t>
                      </a:r>
                      <a:endParaRPr lang="en-US" sz="1100">
                        <a:solidFill>
                          <a:srgbClr val="365F91"/>
                        </a:solidFill>
                        <a:effectLst/>
                        <a:latin typeface="Calibri"/>
                        <a:ea typeface="Calibri"/>
                        <a:cs typeface="Times New Roman"/>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1000</a:t>
                      </a:r>
                      <a:endParaRPr lang="en-US" sz="1100">
                        <a:solidFill>
                          <a:srgbClr val="365F91"/>
                        </a:solidFill>
                        <a:effectLst/>
                        <a:latin typeface="Calibri"/>
                        <a:ea typeface="Calibri"/>
                        <a:cs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610</a:t>
                      </a:r>
                      <a:endParaRPr lang="en-US" sz="1100">
                        <a:solidFill>
                          <a:srgbClr val="365F91"/>
                        </a:solidFill>
                        <a:effectLst/>
                        <a:latin typeface="Calibri"/>
                        <a:ea typeface="Calibri"/>
                        <a:cs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370</a:t>
                      </a:r>
                      <a:endParaRPr lang="en-US" sz="1100">
                        <a:solidFill>
                          <a:srgbClr val="365F91"/>
                        </a:solidFill>
                        <a:effectLst/>
                        <a:latin typeface="Calibri"/>
                        <a:ea typeface="Calibri"/>
                        <a:cs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220</a:t>
                      </a:r>
                      <a:endParaRPr lang="en-US" sz="1100">
                        <a:solidFill>
                          <a:srgbClr val="365F91"/>
                        </a:solidFill>
                        <a:effectLst/>
                        <a:latin typeface="Calibri"/>
                        <a:ea typeface="Calibri"/>
                        <a:cs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140</a:t>
                      </a:r>
                      <a:endParaRPr lang="en-US" sz="1100">
                        <a:solidFill>
                          <a:srgbClr val="365F91"/>
                        </a:solidFill>
                        <a:effectLst/>
                        <a:latin typeface="Calibri"/>
                        <a:ea typeface="Calibri"/>
                        <a:cs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80</a:t>
                      </a:r>
                      <a:endParaRPr lang="en-US" sz="1100">
                        <a:solidFill>
                          <a:srgbClr val="365F91"/>
                        </a:solidFill>
                        <a:effectLst/>
                        <a:latin typeface="Calibri"/>
                        <a:ea typeface="Calibri"/>
                        <a:cs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50</a:t>
                      </a:r>
                      <a:endParaRPr lang="en-US" sz="1100">
                        <a:solidFill>
                          <a:srgbClr val="365F91"/>
                        </a:solidFill>
                        <a:effectLst/>
                        <a:latin typeface="Calibri"/>
                        <a:ea typeface="Calibri"/>
                        <a:cs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30</a:t>
                      </a:r>
                      <a:endParaRPr lang="en-US" sz="1100">
                        <a:solidFill>
                          <a:srgbClr val="365F91"/>
                        </a:solidFill>
                        <a:effectLst/>
                        <a:latin typeface="Calibri"/>
                        <a:ea typeface="Calibri"/>
                        <a:cs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Calibri"/>
                          <a:ea typeface="Times New Roman"/>
                          <a:cs typeface="Calibri"/>
                        </a:rPr>
                        <a:t>20</a:t>
                      </a:r>
                      <a:endParaRPr lang="en-US" sz="1100">
                        <a:solidFill>
                          <a:srgbClr val="365F91"/>
                        </a:solidFill>
                        <a:effectLst/>
                        <a:latin typeface="Calibri"/>
                        <a:ea typeface="Calibri"/>
                        <a:cs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Calibri"/>
                          <a:ea typeface="Times New Roman"/>
                          <a:cs typeface="Calibri"/>
                        </a:rPr>
                        <a:t>10</a:t>
                      </a:r>
                      <a:endParaRPr lang="en-US" sz="1100" dirty="0">
                        <a:solidFill>
                          <a:srgbClr val="365F91"/>
                        </a:solidFill>
                        <a:effectLst/>
                        <a:latin typeface="Calibri"/>
                        <a:ea typeface="Calibri"/>
                        <a:cs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20561685"/>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95400" y="2743200"/>
            <a:ext cx="6705600" cy="3276600"/>
          </a:xfrm>
          <a:prstGeom prst="rect">
            <a:avLst/>
          </a:prstGeom>
          <a:solidFill>
            <a:srgbClr val="FFFF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p:txBody>
          <a:bodyPr/>
          <a:lstStyle/>
          <a:p>
            <a:r>
              <a:rPr lang="en-US" dirty="0" err="1" smtClean="0"/>
              <a:t>DigiReef</a:t>
            </a:r>
            <a:r>
              <a:rPr lang="en-US" dirty="0" smtClean="0"/>
              <a:t> Inputs: Site 93</a:t>
            </a:r>
            <a:endParaRPr lang="en-US" dirty="0"/>
          </a:p>
        </p:txBody>
      </p:sp>
      <p:graphicFrame>
        <p:nvGraphicFramePr>
          <p:cNvPr id="11" name="Table 10"/>
          <p:cNvGraphicFramePr>
            <a:graphicFrameLocks noGrp="1"/>
          </p:cNvGraphicFramePr>
          <p:nvPr>
            <p:extLst>
              <p:ext uri="{D42A27DB-BD31-4B8C-83A1-F6EECF244321}">
                <p14:modId xmlns:p14="http://schemas.microsoft.com/office/powerpoint/2010/main" val="3079655005"/>
              </p:ext>
            </p:extLst>
          </p:nvPr>
        </p:nvGraphicFramePr>
        <p:xfrm>
          <a:off x="1676400" y="2981325"/>
          <a:ext cx="6146801" cy="2209800"/>
        </p:xfrm>
        <a:graphic>
          <a:graphicData uri="http://schemas.openxmlformats.org/drawingml/2006/table">
            <a:tbl>
              <a:tblPr/>
              <a:tblGrid>
                <a:gridCol w="1580022"/>
                <a:gridCol w="652397"/>
                <a:gridCol w="652397"/>
                <a:gridCol w="652397"/>
                <a:gridCol w="652397"/>
                <a:gridCol w="652397"/>
                <a:gridCol w="652397"/>
                <a:gridCol w="652397"/>
              </a:tblGrid>
              <a:tr h="200025">
                <a:tc>
                  <a:txBody>
                    <a:bodyPr/>
                    <a:lstStyle/>
                    <a:p>
                      <a:pPr algn="l" fontAlgn="b"/>
                      <a:r>
                        <a:rPr lang="en-US" sz="1200" b="1" i="0" u="none" strike="noStrike" dirty="0">
                          <a:solidFill>
                            <a:srgbClr val="000000"/>
                          </a:solidFill>
                          <a:effectLst/>
                          <a:latin typeface="Calibri"/>
                        </a:rPr>
                        <a:t> </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gridSpan="4">
                  <a:txBody>
                    <a:bodyPr/>
                    <a:lstStyle/>
                    <a:p>
                      <a:pPr algn="l" fontAlgn="b"/>
                      <a:r>
                        <a:rPr lang="en-US" sz="1200" b="1" i="0" u="none" strike="noStrike">
                          <a:solidFill>
                            <a:srgbClr val="000000"/>
                          </a:solidFill>
                          <a:effectLst/>
                          <a:latin typeface="Calibri"/>
                        </a:rPr>
                        <a:t>Recruitment (settled corals per year)</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1200" b="1" i="0" u="none" strike="noStrike">
                          <a:solidFill>
                            <a:srgbClr val="000000"/>
                          </a:solidFill>
                          <a:effectLst/>
                          <a:latin typeface="Calibri"/>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solidFill>
                            <a:srgbClr val="000000"/>
                          </a:solidFill>
                          <a:effectLst/>
                          <a:latin typeface="Calibri"/>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1100" b="0" i="0" u="none" strike="noStrike">
                          <a:solidFill>
                            <a:srgbClr val="000000"/>
                          </a:solidFill>
                          <a:effectLst/>
                          <a:latin typeface="Calibri"/>
                        </a:rPr>
                        <a:t> </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00025">
                <a:tc>
                  <a:txBody>
                    <a:bodyPr/>
                    <a:lstStyle/>
                    <a:p>
                      <a:pPr algn="l" fontAlgn="b"/>
                      <a:r>
                        <a:rPr lang="en-US" sz="1200" b="1" i="0" u="none" strike="noStrike">
                          <a:solidFill>
                            <a:srgbClr val="000000"/>
                          </a:solidFill>
                          <a:effectLst/>
                          <a:latin typeface="Calibri"/>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200" b="1" i="0" u="none" strike="noStrike" dirty="0">
                        <a:solidFill>
                          <a:srgbClr val="000000"/>
                        </a:solidFill>
                        <a:effectLst/>
                        <a:latin typeface="Calibri"/>
                      </a:endParaRPr>
                    </a:p>
                  </a:txBody>
                  <a:tcPr marL="9525" marR="9525" marT="9525" marB="0" anchor="b">
                    <a:lnL>
                      <a:noFill/>
                    </a:lnL>
                    <a:lnR>
                      <a:noFill/>
                    </a:lnR>
                    <a:lnT>
                      <a:noFill/>
                    </a:lnT>
                    <a:lnB>
                      <a:noFill/>
                    </a:lnB>
                  </a:tcPr>
                </a:tc>
                <a:tc gridSpan="4">
                  <a:txBody>
                    <a:bodyPr/>
                    <a:lstStyle/>
                    <a:p>
                      <a:pPr algn="l" fontAlgn="b"/>
                      <a:r>
                        <a:rPr lang="en-US" sz="1200" b="1" i="0" u="none" strike="noStrike">
                          <a:solidFill>
                            <a:srgbClr val="000000"/>
                          </a:solidFill>
                          <a:effectLst/>
                          <a:latin typeface="Calibri"/>
                        </a:rPr>
                        <a:t>Battle skill (relative hierarchy)</a:t>
                      </a:r>
                    </a:p>
                  </a:txBody>
                  <a:tcPr marL="95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200" b="1"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n-US" sz="1100" b="0" i="0" u="none" strike="noStrike">
                          <a:solidFill>
                            <a:srgbClr val="000000"/>
                          </a:solidFill>
                          <a:effectLst/>
                          <a:latin typeface="Calibri"/>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r>
              <a:tr h="200025">
                <a:tc>
                  <a:txBody>
                    <a:bodyPr/>
                    <a:lstStyle/>
                    <a:p>
                      <a:pPr algn="l" fontAlgn="b"/>
                      <a:r>
                        <a:rPr lang="en-US" sz="1200" b="1" i="0" u="none" strike="noStrike">
                          <a:solidFill>
                            <a:srgbClr val="000000"/>
                          </a:solidFill>
                          <a:effectLst/>
                          <a:latin typeface="Calibri"/>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200" b="1"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US" sz="1200" b="1" i="0" u="none" strike="noStrike">
                        <a:solidFill>
                          <a:srgbClr val="000000"/>
                        </a:solidFill>
                        <a:effectLst/>
                        <a:latin typeface="Calibri"/>
                      </a:endParaRPr>
                    </a:p>
                  </a:txBody>
                  <a:tcPr marL="9525" marR="9525" marT="9525" marB="0" anchor="b">
                    <a:lnL>
                      <a:noFill/>
                    </a:lnL>
                    <a:lnR>
                      <a:noFill/>
                    </a:lnR>
                    <a:lnT>
                      <a:noFill/>
                    </a:lnT>
                    <a:lnB>
                      <a:noFill/>
                    </a:lnB>
                  </a:tcPr>
                </a:tc>
                <a:tc gridSpan="3">
                  <a:txBody>
                    <a:bodyPr/>
                    <a:lstStyle/>
                    <a:p>
                      <a:pPr algn="l" fontAlgn="b"/>
                      <a:r>
                        <a:rPr lang="en-US" sz="1200" b="1" i="0" u="none" strike="noStrike">
                          <a:solidFill>
                            <a:srgbClr val="000000"/>
                          </a:solidFill>
                          <a:effectLst/>
                          <a:latin typeface="Calibri"/>
                        </a:rPr>
                        <a:t>Growth rate (cm / y)</a:t>
                      </a:r>
                    </a:p>
                  </a:txBody>
                  <a:tcPr marL="95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en-US" sz="1200" b="1"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n-US" sz="1100" b="0" i="0" u="none" strike="noStrike">
                          <a:solidFill>
                            <a:srgbClr val="000000"/>
                          </a:solidFill>
                          <a:effectLst/>
                          <a:latin typeface="Calibri"/>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r>
              <a:tr h="200025">
                <a:tc>
                  <a:txBody>
                    <a:bodyPr/>
                    <a:lstStyle/>
                    <a:p>
                      <a:pPr algn="l" fontAlgn="b"/>
                      <a:r>
                        <a:rPr lang="en-US" sz="1200" b="1" i="0" u="none" strike="noStrike">
                          <a:solidFill>
                            <a:srgbClr val="000000"/>
                          </a:solidFill>
                          <a:effectLst/>
                          <a:latin typeface="Calibri"/>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200" b="1"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US" sz="1200" b="1"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US" sz="1200" b="1" i="0" u="none" strike="noStrike">
                        <a:solidFill>
                          <a:srgbClr val="000000"/>
                        </a:solidFill>
                        <a:effectLst/>
                        <a:latin typeface="Calibri"/>
                      </a:endParaRPr>
                    </a:p>
                  </a:txBody>
                  <a:tcPr marL="9525" marR="9525" marT="9525" marB="0" anchor="b">
                    <a:lnL>
                      <a:noFill/>
                    </a:lnL>
                    <a:lnR>
                      <a:noFill/>
                    </a:lnR>
                    <a:lnT>
                      <a:noFill/>
                    </a:lnT>
                    <a:lnB>
                      <a:noFill/>
                    </a:lnB>
                  </a:tcPr>
                </a:tc>
                <a:tc gridSpan="3">
                  <a:txBody>
                    <a:bodyPr/>
                    <a:lstStyle/>
                    <a:p>
                      <a:pPr algn="l" fontAlgn="b"/>
                      <a:r>
                        <a:rPr lang="en-US" sz="1200" b="1" i="0" u="none" strike="noStrike">
                          <a:solidFill>
                            <a:srgbClr val="000000"/>
                          </a:solidFill>
                          <a:effectLst/>
                          <a:latin typeface="Calibri"/>
                        </a:rPr>
                        <a:t>Instantaneous mortality</a:t>
                      </a:r>
                    </a:p>
                  </a:txBody>
                  <a:tcPr marL="95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r>
                        <a:rPr lang="en-US" sz="1100" b="0" i="0" u="none" strike="noStrike">
                          <a:solidFill>
                            <a:srgbClr val="000000"/>
                          </a:solidFill>
                          <a:effectLst/>
                          <a:latin typeface="Calibri"/>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r>
              <a:tr h="200025">
                <a:tc>
                  <a:txBody>
                    <a:bodyPr/>
                    <a:lstStyle/>
                    <a:p>
                      <a:pPr algn="l" fontAlgn="b"/>
                      <a:r>
                        <a:rPr lang="en-US" sz="1200" b="1" i="0" u="none" strike="noStrike">
                          <a:solidFill>
                            <a:srgbClr val="000000"/>
                          </a:solidFill>
                          <a:effectLst/>
                          <a:latin typeface="Calibri"/>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200" b="1"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US" sz="1200" b="1"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US" sz="1200" b="1"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US" sz="1200" b="1" i="0" u="none" strike="noStrike">
                        <a:solidFill>
                          <a:srgbClr val="000000"/>
                        </a:solidFill>
                        <a:effectLst/>
                        <a:latin typeface="Calibri"/>
                      </a:endParaRPr>
                    </a:p>
                  </a:txBody>
                  <a:tcPr marL="9525" marR="9525" marT="9525" marB="0" anchor="b">
                    <a:lnL>
                      <a:noFill/>
                    </a:lnL>
                    <a:lnR>
                      <a:noFill/>
                    </a:lnR>
                    <a:lnT>
                      <a:noFill/>
                    </a:lnT>
                    <a:lnB>
                      <a:noFill/>
                    </a:lnB>
                  </a:tcPr>
                </a:tc>
                <a:tc gridSpan="2">
                  <a:txBody>
                    <a:bodyPr/>
                    <a:lstStyle/>
                    <a:p>
                      <a:pPr algn="l" fontAlgn="b"/>
                      <a:r>
                        <a:rPr lang="en-US" sz="1200" b="1" i="0" u="none" strike="noStrike">
                          <a:solidFill>
                            <a:srgbClr val="000000"/>
                          </a:solidFill>
                          <a:effectLst/>
                          <a:latin typeface="Calibri"/>
                        </a:rPr>
                        <a:t>Volume factor</a:t>
                      </a:r>
                    </a:p>
                  </a:txBody>
                  <a:tcPr marL="9525" marR="9525" marT="9525" marB="0" anchor="b">
                    <a:lnL>
                      <a:noFill/>
                    </a:lnL>
                    <a:lnR>
                      <a:noFill/>
                    </a:lnR>
                    <a:lnT>
                      <a:noFill/>
                    </a:lnT>
                    <a:lnB>
                      <a:noFill/>
                    </a:lnB>
                  </a:tcPr>
                </a:tc>
                <a:tc hMerge="1">
                  <a:txBody>
                    <a:bodyPr/>
                    <a:lstStyle/>
                    <a:p>
                      <a:endParaRPr lang="en-US"/>
                    </a:p>
                  </a:txBody>
                  <a:tcPr/>
                </a:tc>
                <a:tc>
                  <a:txBody>
                    <a:bodyPr/>
                    <a:lstStyle/>
                    <a:p>
                      <a:pPr algn="l" fontAlgn="b"/>
                      <a:r>
                        <a:rPr lang="en-US" sz="1100" b="0" i="0" u="none" strike="noStrike">
                          <a:solidFill>
                            <a:srgbClr val="000000"/>
                          </a:solidFill>
                          <a:effectLst/>
                          <a:latin typeface="Calibri"/>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r>
              <a:tr h="200025">
                <a:tc>
                  <a:txBody>
                    <a:bodyPr/>
                    <a:lstStyle/>
                    <a:p>
                      <a:pPr algn="l" fontAlgn="b"/>
                      <a:r>
                        <a:rPr lang="en-US" sz="1200" b="1" i="0" u="none" strike="noStrike">
                          <a:solidFill>
                            <a:srgbClr val="000000"/>
                          </a:solidFill>
                          <a:effectLst/>
                          <a:latin typeface="Calibri"/>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1" i="0" u="none" strike="noStrike">
                        <a:solidFill>
                          <a:srgbClr val="000000"/>
                        </a:solidFill>
                        <a:effectLst/>
                        <a:latin typeface="Calibri"/>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1" i="0" u="none" strike="noStrike">
                        <a:solidFill>
                          <a:srgbClr val="000000"/>
                        </a:solidFill>
                        <a:effectLst/>
                        <a:latin typeface="Calibri"/>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1" i="0" u="none" strike="noStrike">
                        <a:solidFill>
                          <a:srgbClr val="000000"/>
                        </a:solidFill>
                        <a:effectLst/>
                        <a:latin typeface="Calibri"/>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1" i="0" u="none" strike="noStrike">
                        <a:solidFill>
                          <a:srgbClr val="000000"/>
                        </a:solidFill>
                        <a:effectLst/>
                        <a:latin typeface="Calibri"/>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1" i="0" u="none" strike="noStrike">
                        <a:solidFill>
                          <a:srgbClr val="000000"/>
                        </a:solidFill>
                        <a:effectLst/>
                        <a:latin typeface="Calibri"/>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l" fontAlgn="b"/>
                      <a:r>
                        <a:rPr lang="en-US" sz="1200" b="1" i="0" u="none" strike="noStrike">
                          <a:solidFill>
                            <a:srgbClr val="000000"/>
                          </a:solidFill>
                          <a:effectLst/>
                          <a:latin typeface="Calibri"/>
                        </a:rPr>
                        <a:t>Maximum radius</a:t>
                      </a:r>
                    </a:p>
                  </a:txBody>
                  <a:tcPr marL="9525" marR="9525" marT="952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r>
              <a:tr h="200025">
                <a:tc>
                  <a:txBody>
                    <a:bodyPr/>
                    <a:lstStyle/>
                    <a:p>
                      <a:pPr algn="l" fontAlgn="b"/>
                      <a:r>
                        <a:rPr lang="en-US" sz="1200" b="1" i="0" u="none" strike="noStrike">
                          <a:solidFill>
                            <a:srgbClr val="000000"/>
                          </a:solidFill>
                          <a:effectLst/>
                          <a:latin typeface="Calibri"/>
                        </a:rPr>
                        <a:t>Pavona  decussata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smtClean="0">
                          <a:solidFill>
                            <a:srgbClr val="000000"/>
                          </a:solidFill>
                          <a:effectLst/>
                          <a:latin typeface="Calibri"/>
                        </a:rPr>
                        <a:t>3</a:t>
                      </a:r>
                      <a:endParaRPr lang="en-US" sz="1200" b="1"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0.127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0.393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smtClean="0">
                          <a:solidFill>
                            <a:srgbClr val="000000"/>
                          </a:solidFill>
                          <a:effectLst/>
                          <a:latin typeface="Calibri"/>
                        </a:rPr>
                        <a:t>20</a:t>
                      </a:r>
                      <a:endParaRPr lang="en-US" sz="1200" b="1"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00025">
                <a:tc>
                  <a:txBody>
                    <a:bodyPr/>
                    <a:lstStyle/>
                    <a:p>
                      <a:pPr algn="l" fontAlgn="b"/>
                      <a:r>
                        <a:rPr lang="en-US" sz="1200" b="1" i="0" u="none" strike="noStrike">
                          <a:solidFill>
                            <a:srgbClr val="000000"/>
                          </a:solidFill>
                          <a:effectLst/>
                          <a:latin typeface="Calibri"/>
                        </a:rPr>
                        <a:t>Pocillopora  damicornis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smtClean="0">
                          <a:solidFill>
                            <a:srgbClr val="000000"/>
                          </a:solidFill>
                          <a:effectLst/>
                          <a:latin typeface="Calibri"/>
                        </a:rPr>
                        <a:t>2</a:t>
                      </a:r>
                      <a:endParaRPr lang="en-US" sz="1200" b="1"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0.12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0.126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smtClean="0">
                          <a:solidFill>
                            <a:srgbClr val="000000"/>
                          </a:solidFill>
                          <a:effectLst/>
                          <a:latin typeface="Calibri"/>
                        </a:rPr>
                        <a:t>20</a:t>
                      </a:r>
                      <a:endParaRPr lang="en-US" sz="1200" b="1"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00025">
                <a:tc>
                  <a:txBody>
                    <a:bodyPr/>
                    <a:lstStyle/>
                    <a:p>
                      <a:pPr algn="l" fontAlgn="b"/>
                      <a:r>
                        <a:rPr lang="en-US" sz="1200" b="1" i="0" u="none" strike="noStrike">
                          <a:solidFill>
                            <a:srgbClr val="000000"/>
                          </a:solidFill>
                          <a:effectLst/>
                          <a:latin typeface="Calibri"/>
                        </a:rPr>
                        <a:t>Porites  cylindrica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smtClean="0">
                          <a:solidFill>
                            <a:srgbClr val="000000"/>
                          </a:solidFill>
                          <a:effectLst/>
                          <a:latin typeface="Calibri"/>
                        </a:rPr>
                        <a:t>2</a:t>
                      </a:r>
                      <a:endParaRPr lang="en-US" sz="1200" b="1"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0.025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0.126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smtClean="0">
                          <a:solidFill>
                            <a:srgbClr val="000000"/>
                          </a:solidFill>
                          <a:effectLst/>
                          <a:latin typeface="Calibri"/>
                        </a:rPr>
                        <a:t>10</a:t>
                      </a:r>
                      <a:endParaRPr lang="en-US" sz="1200" b="1"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00025">
                <a:tc>
                  <a:txBody>
                    <a:bodyPr/>
                    <a:lstStyle/>
                    <a:p>
                      <a:pPr algn="l" fontAlgn="b"/>
                      <a:r>
                        <a:rPr lang="en-US" sz="1200" b="1" i="0" u="none" strike="noStrike">
                          <a:solidFill>
                            <a:srgbClr val="000000"/>
                          </a:solidFill>
                          <a:effectLst/>
                          <a:latin typeface="Calibri"/>
                        </a:rPr>
                        <a:t>Porites lutea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smtClean="0">
                          <a:solidFill>
                            <a:srgbClr val="000000"/>
                          </a:solidFill>
                          <a:effectLst/>
                          <a:latin typeface="Calibri"/>
                        </a:rPr>
                        <a:t>1</a:t>
                      </a:r>
                      <a:endParaRPr lang="en-US" sz="1200" b="1"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0.122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0.011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smtClean="0">
                          <a:solidFill>
                            <a:srgbClr val="000000"/>
                          </a:solidFill>
                          <a:effectLst/>
                          <a:latin typeface="Calibri"/>
                        </a:rPr>
                        <a:t>20</a:t>
                      </a:r>
                      <a:endParaRPr lang="en-US" sz="1200" b="1"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09550">
                <a:tc>
                  <a:txBody>
                    <a:bodyPr/>
                    <a:lstStyle/>
                    <a:p>
                      <a:pPr algn="l" fontAlgn="b"/>
                      <a:r>
                        <a:rPr lang="en-US" sz="1200" b="1" i="0" u="none" strike="noStrike">
                          <a:solidFill>
                            <a:srgbClr val="000000"/>
                          </a:solidFill>
                          <a:effectLst/>
                          <a:latin typeface="Calibri"/>
                        </a:rPr>
                        <a:t>Porites rus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smtClean="0">
                          <a:solidFill>
                            <a:srgbClr val="000000"/>
                          </a:solidFill>
                          <a:effectLst/>
                          <a:latin typeface="Calibri"/>
                        </a:rPr>
                        <a:t>1</a:t>
                      </a:r>
                      <a:endParaRPr lang="en-US" sz="1200" b="1"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0.027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smtClean="0">
                          <a:solidFill>
                            <a:srgbClr val="000000"/>
                          </a:solidFill>
                          <a:effectLst/>
                          <a:latin typeface="Calibri"/>
                        </a:rPr>
                        <a:t>30</a:t>
                      </a:r>
                      <a:endParaRPr lang="en-US" sz="1200" b="1"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
        <p:nvSpPr>
          <p:cNvPr id="12" name="Down Arrow 11"/>
          <p:cNvSpPr/>
          <p:nvPr/>
        </p:nvSpPr>
        <p:spPr bwMode="auto">
          <a:xfrm>
            <a:off x="4038600" y="3429000"/>
            <a:ext cx="304800" cy="652471"/>
          </a:xfrm>
          <a:prstGeom prst="downArrow">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p:txBody>
      </p:sp>
      <p:sp>
        <p:nvSpPr>
          <p:cNvPr id="13" name="Down Arrow 12"/>
          <p:cNvSpPr/>
          <p:nvPr/>
        </p:nvSpPr>
        <p:spPr bwMode="auto">
          <a:xfrm>
            <a:off x="4648200" y="3600451"/>
            <a:ext cx="304800" cy="481020"/>
          </a:xfrm>
          <a:prstGeom prst="downArrow">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p:txBody>
      </p:sp>
      <p:sp>
        <p:nvSpPr>
          <p:cNvPr id="14" name="Down Arrow 13"/>
          <p:cNvSpPr/>
          <p:nvPr/>
        </p:nvSpPr>
        <p:spPr bwMode="auto">
          <a:xfrm>
            <a:off x="5410200" y="3795717"/>
            <a:ext cx="304800" cy="285754"/>
          </a:xfrm>
          <a:prstGeom prst="downArrow">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p:txBody>
      </p:sp>
      <p:sp>
        <p:nvSpPr>
          <p:cNvPr id="15" name="Down Arrow 14"/>
          <p:cNvSpPr/>
          <p:nvPr/>
        </p:nvSpPr>
        <p:spPr bwMode="auto">
          <a:xfrm>
            <a:off x="6172200" y="3990983"/>
            <a:ext cx="304800" cy="90488"/>
          </a:xfrm>
          <a:prstGeom prst="downArrow">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p:txBody>
      </p:sp>
      <p:sp>
        <p:nvSpPr>
          <p:cNvPr id="8" name="Down Arrow 7"/>
          <p:cNvSpPr/>
          <p:nvPr/>
        </p:nvSpPr>
        <p:spPr bwMode="auto">
          <a:xfrm>
            <a:off x="3429000" y="3200401"/>
            <a:ext cx="304800" cy="881070"/>
          </a:xfrm>
          <a:prstGeom prst="downArrow">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974145799"/>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228600" y="3200400"/>
            <a:ext cx="2362200" cy="1447800"/>
          </a:xfrm>
          <a:prstGeom prst="rect">
            <a:avLst/>
          </a:prstGeom>
          <a:solidFill>
            <a:srgbClr val="FFFF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p:txBody>
      </p:sp>
      <p:sp>
        <p:nvSpPr>
          <p:cNvPr id="4" name="Rectangle 3"/>
          <p:cNvSpPr/>
          <p:nvPr/>
        </p:nvSpPr>
        <p:spPr bwMode="auto">
          <a:xfrm>
            <a:off x="2667000" y="533400"/>
            <a:ext cx="5867400" cy="5791200"/>
          </a:xfrm>
          <a:prstGeom prst="rect">
            <a:avLst/>
          </a:prstGeom>
          <a:solidFill>
            <a:srgbClr val="FFFF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p:txBody>
      </p:sp>
      <p:pic>
        <p:nvPicPr>
          <p:cNvPr id="94210" name="Picture 2" descr="C:\Users\John\Desktop\tranfers\digir20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0850" y="809625"/>
            <a:ext cx="5238750" cy="5238750"/>
          </a:xfrm>
          <a:prstGeom prst="rect">
            <a:avLst/>
          </a:prstGeom>
          <a:noFill/>
          <a:extLst>
            <a:ext uri="{909E8E84-426E-40DD-AFC4-6F175D3DCCD1}">
              <a14:hiddenFill xmlns:a14="http://schemas.microsoft.com/office/drawing/2010/main">
                <a:solidFill>
                  <a:srgbClr val="FFFFFF"/>
                </a:solidFill>
              </a14:hiddenFill>
            </a:ext>
          </a:extLst>
        </p:spPr>
      </p:pic>
      <p:pic>
        <p:nvPicPr>
          <p:cNvPr id="94211" name="Picture 3" descr="C:\Users\John\Desktop\tranfers\digir4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0850" y="809625"/>
            <a:ext cx="5238750" cy="5238750"/>
          </a:xfrm>
          <a:prstGeom prst="rect">
            <a:avLst/>
          </a:prstGeom>
          <a:noFill/>
          <a:extLst>
            <a:ext uri="{909E8E84-426E-40DD-AFC4-6F175D3DCCD1}">
              <a14:hiddenFill xmlns:a14="http://schemas.microsoft.com/office/drawing/2010/main">
                <a:solidFill>
                  <a:srgbClr val="FFFFFF"/>
                </a:solidFill>
              </a14:hiddenFill>
            </a:ext>
          </a:extLst>
        </p:spPr>
      </p:pic>
      <p:pic>
        <p:nvPicPr>
          <p:cNvPr id="94212" name="Picture 4" descr="C:\Users\John\Desktop\tranfers\digir60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90850" y="809625"/>
            <a:ext cx="5238750" cy="5238751"/>
          </a:xfrm>
          <a:prstGeom prst="rect">
            <a:avLst/>
          </a:prstGeom>
          <a:noFill/>
          <a:extLst>
            <a:ext uri="{909E8E84-426E-40DD-AFC4-6F175D3DCCD1}">
              <a14:hiddenFill xmlns:a14="http://schemas.microsoft.com/office/drawing/2010/main">
                <a:solidFill>
                  <a:srgbClr val="FFFFFF"/>
                </a:solidFill>
              </a14:hiddenFill>
            </a:ext>
          </a:extLst>
        </p:spPr>
      </p:pic>
      <p:pic>
        <p:nvPicPr>
          <p:cNvPr id="94213" name="Picture 5" descr="C:\Users\John\Desktop\tranfers\digir800.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90850" y="809625"/>
            <a:ext cx="5238750" cy="5238750"/>
          </a:xfrm>
          <a:prstGeom prst="rect">
            <a:avLst/>
          </a:prstGeom>
          <a:noFill/>
          <a:extLst>
            <a:ext uri="{909E8E84-426E-40DD-AFC4-6F175D3DCCD1}">
              <a14:hiddenFill xmlns:a14="http://schemas.microsoft.com/office/drawing/2010/main">
                <a:solidFill>
                  <a:srgbClr val="FFFFFF"/>
                </a:solidFill>
              </a14:hiddenFill>
            </a:ext>
          </a:extLst>
        </p:spPr>
      </p:pic>
      <p:pic>
        <p:nvPicPr>
          <p:cNvPr id="94214" name="Picture 6" descr="C:\Users\John\Desktop\tranfers\digir1000.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90850" y="809625"/>
            <a:ext cx="5238750" cy="52387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Table 8"/>
          <p:cNvGraphicFramePr>
            <a:graphicFrameLocks noGrp="1"/>
          </p:cNvGraphicFramePr>
          <p:nvPr>
            <p:extLst>
              <p:ext uri="{D42A27DB-BD31-4B8C-83A1-F6EECF244321}">
                <p14:modId xmlns:p14="http://schemas.microsoft.com/office/powerpoint/2010/main" val="1818136444"/>
              </p:ext>
            </p:extLst>
          </p:nvPr>
        </p:nvGraphicFramePr>
        <p:xfrm>
          <a:off x="304800" y="3324225"/>
          <a:ext cx="2209800" cy="1200150"/>
        </p:xfrm>
        <a:graphic>
          <a:graphicData uri="http://schemas.openxmlformats.org/drawingml/2006/table">
            <a:tbl>
              <a:tblPr/>
              <a:tblGrid>
                <a:gridCol w="736600"/>
                <a:gridCol w="1473200"/>
              </a:tblGrid>
              <a:tr h="200025">
                <a:tc>
                  <a:txBody>
                    <a:bodyPr/>
                    <a:lstStyle/>
                    <a:p>
                      <a:pPr algn="l" fontAlgn="b"/>
                      <a:r>
                        <a:rPr lang="en-US" sz="1100" b="1" i="0" u="none" strike="noStrike">
                          <a:solidFill>
                            <a:srgbClr val="FFFFFF"/>
                          </a:solidFill>
                          <a:effectLst/>
                          <a:latin typeface="Calibri"/>
                        </a:rPr>
                        <a:t>Color</a:t>
                      </a:r>
                    </a:p>
                  </a:txBody>
                  <a:tcPr marL="9525" marR="9525" marT="9525" marB="0" anchor="b">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4F81BD"/>
                    </a:solidFill>
                  </a:tcPr>
                </a:tc>
                <a:tc>
                  <a:txBody>
                    <a:bodyPr/>
                    <a:lstStyle/>
                    <a:p>
                      <a:pPr algn="l" fontAlgn="b"/>
                      <a:r>
                        <a:rPr lang="en-US" sz="1100" b="1" i="0" u="none" strike="noStrike">
                          <a:solidFill>
                            <a:srgbClr val="FFFFFF"/>
                          </a:solidFill>
                          <a:effectLst/>
                          <a:latin typeface="Calibri"/>
                        </a:rPr>
                        <a:t>Species</a:t>
                      </a:r>
                    </a:p>
                  </a:txBody>
                  <a:tcPr marL="9525" marR="9525" marT="9525" marB="0" anchor="b">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4F81BD"/>
                    </a:solidFill>
                  </a:tcPr>
                </a:tc>
              </a:tr>
              <a:tr h="200025">
                <a:tc>
                  <a:txBody>
                    <a:bodyPr/>
                    <a:lstStyle/>
                    <a:p>
                      <a:pPr algn="l" fontAlgn="b"/>
                      <a:r>
                        <a:rPr lang="en-US" sz="1100" b="0" i="0" u="none" strike="noStrike">
                          <a:solidFill>
                            <a:srgbClr val="000000"/>
                          </a:solidFill>
                          <a:effectLst/>
                          <a:latin typeface="Calibri"/>
                        </a:rPr>
                        <a:t>Blue</a:t>
                      </a:r>
                    </a:p>
                  </a:txBody>
                  <a:tcPr marL="9525" marR="9525" marT="9525" marB="0" anchor="b">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l" fontAlgn="b"/>
                      <a:r>
                        <a:rPr lang="en-US" sz="1100" b="0" i="0" u="none" strike="noStrike">
                          <a:solidFill>
                            <a:srgbClr val="000000"/>
                          </a:solidFill>
                          <a:effectLst/>
                          <a:latin typeface="Calibri"/>
                        </a:rPr>
                        <a:t> Pavona  decussata</a:t>
                      </a:r>
                    </a:p>
                  </a:txBody>
                  <a:tcPr marL="9525" marR="9525" marT="9525" marB="0" anchor="b">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r>
              <a:tr h="200025">
                <a:tc>
                  <a:txBody>
                    <a:bodyPr/>
                    <a:lstStyle/>
                    <a:p>
                      <a:pPr algn="l" fontAlgn="b"/>
                      <a:r>
                        <a:rPr lang="en-US" sz="1100" b="0" i="0" u="none" strike="noStrike">
                          <a:solidFill>
                            <a:srgbClr val="000000"/>
                          </a:solidFill>
                          <a:effectLst/>
                          <a:latin typeface="Calibri"/>
                        </a:rPr>
                        <a:t>Red</a:t>
                      </a:r>
                    </a:p>
                  </a:txBody>
                  <a:tcPr marL="9525" marR="9525" marT="9525" marB="0" anchor="b">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Pocillopora  damicornis</a:t>
                      </a:r>
                    </a:p>
                  </a:txBody>
                  <a:tcPr marL="9525" marR="9525" marT="9525" marB="0" anchor="b">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r>
              <a:tr h="200025">
                <a:tc>
                  <a:txBody>
                    <a:bodyPr/>
                    <a:lstStyle/>
                    <a:p>
                      <a:pPr algn="l" fontAlgn="b"/>
                      <a:r>
                        <a:rPr lang="en-US" sz="1100" b="0" i="0" u="none" strike="noStrike">
                          <a:solidFill>
                            <a:srgbClr val="000000"/>
                          </a:solidFill>
                          <a:effectLst/>
                          <a:latin typeface="Calibri"/>
                        </a:rPr>
                        <a:t>Yellow</a:t>
                      </a:r>
                    </a:p>
                  </a:txBody>
                  <a:tcPr marL="9525" marR="9525" marT="9525" marB="0" anchor="b">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l" fontAlgn="b"/>
                      <a:r>
                        <a:rPr lang="en-US" sz="1100" b="0" i="0" u="none" strike="noStrike">
                          <a:solidFill>
                            <a:srgbClr val="000000"/>
                          </a:solidFill>
                          <a:effectLst/>
                          <a:latin typeface="Calibri"/>
                        </a:rPr>
                        <a:t>Porites  cylindrica</a:t>
                      </a:r>
                    </a:p>
                  </a:txBody>
                  <a:tcPr marL="9525" marR="9525" marT="9525" marB="0" anchor="b">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r>
              <a:tr h="200025">
                <a:tc>
                  <a:txBody>
                    <a:bodyPr/>
                    <a:lstStyle/>
                    <a:p>
                      <a:pPr algn="l" fontAlgn="b"/>
                      <a:r>
                        <a:rPr lang="en-US" sz="1100" b="0" i="0" u="none" strike="noStrike">
                          <a:solidFill>
                            <a:srgbClr val="000000"/>
                          </a:solidFill>
                          <a:effectLst/>
                          <a:latin typeface="Calibri"/>
                        </a:rPr>
                        <a:t>Violet</a:t>
                      </a:r>
                    </a:p>
                  </a:txBody>
                  <a:tcPr marL="9525" marR="9525" marT="9525" marB="0" anchor="b">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Porites lutea</a:t>
                      </a:r>
                    </a:p>
                  </a:txBody>
                  <a:tcPr marL="9525" marR="9525" marT="9525" marB="0" anchor="b">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r>
              <a:tr h="200025">
                <a:tc>
                  <a:txBody>
                    <a:bodyPr/>
                    <a:lstStyle/>
                    <a:p>
                      <a:pPr algn="l" fontAlgn="b"/>
                      <a:r>
                        <a:rPr lang="en-US" sz="1100" b="0" i="0" u="none" strike="noStrike">
                          <a:solidFill>
                            <a:srgbClr val="000000"/>
                          </a:solidFill>
                          <a:effectLst/>
                          <a:latin typeface="Calibri"/>
                        </a:rPr>
                        <a:t>Orange</a:t>
                      </a:r>
                    </a:p>
                  </a:txBody>
                  <a:tcPr marL="9525" marR="9525" marT="9525" marB="0" anchor="b">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l" fontAlgn="b"/>
                      <a:r>
                        <a:rPr lang="en-US" sz="1100" b="0" i="0" u="none" strike="noStrike" dirty="0" err="1">
                          <a:solidFill>
                            <a:srgbClr val="000000"/>
                          </a:solidFill>
                          <a:effectLst/>
                          <a:latin typeface="Calibri"/>
                        </a:rPr>
                        <a:t>Porites</a:t>
                      </a:r>
                      <a:r>
                        <a:rPr lang="en-US" sz="1100" b="0" i="0" u="none" strike="noStrike" dirty="0">
                          <a:solidFill>
                            <a:srgbClr val="000000"/>
                          </a:solidFill>
                          <a:effectLst/>
                          <a:latin typeface="Calibri"/>
                        </a:rPr>
                        <a:t> </a:t>
                      </a:r>
                      <a:r>
                        <a:rPr lang="en-US" sz="1100" b="0" i="0" u="none" strike="noStrike" dirty="0" err="1">
                          <a:solidFill>
                            <a:srgbClr val="000000"/>
                          </a:solidFill>
                          <a:effectLst/>
                          <a:latin typeface="Calibri"/>
                        </a:rPr>
                        <a:t>rus</a:t>
                      </a:r>
                      <a:endParaRPr lang="en-US" sz="1100" b="0" i="0" u="none" strike="noStrike" dirty="0">
                        <a:solidFill>
                          <a:srgbClr val="000000"/>
                        </a:solidFill>
                        <a:effectLst/>
                        <a:latin typeface="Calibri"/>
                      </a:endParaRPr>
                    </a:p>
                  </a:txBody>
                  <a:tcPr marL="9525" marR="9525" marT="9525" marB="0" anchor="b">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r>
            </a:tbl>
          </a:graphicData>
        </a:graphic>
      </p:graphicFrame>
    </p:spTree>
    <p:extLst>
      <p:ext uri="{BB962C8B-B14F-4D97-AF65-F5344CB8AC3E}">
        <p14:creationId xmlns:p14="http://schemas.microsoft.com/office/powerpoint/2010/main" val="2161690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94211"/>
                                        </p:tgtEl>
                                        <p:attrNameLst>
                                          <p:attrName>style.visibility</p:attrName>
                                        </p:attrNameLst>
                                      </p:cBhvr>
                                      <p:to>
                                        <p:strVal val="visible"/>
                                      </p:to>
                                    </p:set>
                                    <p:animEffect transition="in" filter="fade">
                                      <p:cBhvr>
                                        <p:cTn id="7" dur="500"/>
                                        <p:tgtEl>
                                          <p:spTgt spid="94211"/>
                                        </p:tgtEl>
                                      </p:cBhvr>
                                    </p:animEffect>
                                  </p:childTnLst>
                                </p:cTn>
                              </p:par>
                            </p:childTnLst>
                          </p:cTn>
                        </p:par>
                        <p:par>
                          <p:cTn id="8" fill="hold">
                            <p:stCondLst>
                              <p:cond delay="1500"/>
                            </p:stCondLst>
                            <p:childTnLst>
                              <p:par>
                                <p:cTn id="9" presetID="10" presetClass="entr" presetSubtype="0" fill="hold" nodeType="afterEffect">
                                  <p:stCondLst>
                                    <p:cond delay="1000"/>
                                  </p:stCondLst>
                                  <p:childTnLst>
                                    <p:set>
                                      <p:cBhvr>
                                        <p:cTn id="10" dur="1" fill="hold">
                                          <p:stCondLst>
                                            <p:cond delay="0"/>
                                          </p:stCondLst>
                                        </p:cTn>
                                        <p:tgtEl>
                                          <p:spTgt spid="94212"/>
                                        </p:tgtEl>
                                        <p:attrNameLst>
                                          <p:attrName>style.visibility</p:attrName>
                                        </p:attrNameLst>
                                      </p:cBhvr>
                                      <p:to>
                                        <p:strVal val="visible"/>
                                      </p:to>
                                    </p:set>
                                    <p:animEffect transition="in" filter="fade">
                                      <p:cBhvr>
                                        <p:cTn id="11" dur="500"/>
                                        <p:tgtEl>
                                          <p:spTgt spid="94212"/>
                                        </p:tgtEl>
                                      </p:cBhvr>
                                    </p:animEffect>
                                  </p:childTnLst>
                                </p:cTn>
                              </p:par>
                            </p:childTnLst>
                          </p:cTn>
                        </p:par>
                        <p:par>
                          <p:cTn id="12" fill="hold">
                            <p:stCondLst>
                              <p:cond delay="3000"/>
                            </p:stCondLst>
                            <p:childTnLst>
                              <p:par>
                                <p:cTn id="13" presetID="10" presetClass="entr" presetSubtype="0" fill="hold" nodeType="afterEffect">
                                  <p:stCondLst>
                                    <p:cond delay="1000"/>
                                  </p:stCondLst>
                                  <p:childTnLst>
                                    <p:set>
                                      <p:cBhvr>
                                        <p:cTn id="14" dur="1" fill="hold">
                                          <p:stCondLst>
                                            <p:cond delay="0"/>
                                          </p:stCondLst>
                                        </p:cTn>
                                        <p:tgtEl>
                                          <p:spTgt spid="94213"/>
                                        </p:tgtEl>
                                        <p:attrNameLst>
                                          <p:attrName>style.visibility</p:attrName>
                                        </p:attrNameLst>
                                      </p:cBhvr>
                                      <p:to>
                                        <p:strVal val="visible"/>
                                      </p:to>
                                    </p:set>
                                    <p:animEffect transition="in" filter="fade">
                                      <p:cBhvr>
                                        <p:cTn id="15" dur="500"/>
                                        <p:tgtEl>
                                          <p:spTgt spid="94213"/>
                                        </p:tgtEl>
                                      </p:cBhvr>
                                    </p:animEffect>
                                  </p:childTnLst>
                                </p:cTn>
                              </p:par>
                            </p:childTnLst>
                          </p:cTn>
                        </p:par>
                        <p:par>
                          <p:cTn id="16" fill="hold">
                            <p:stCondLst>
                              <p:cond delay="4500"/>
                            </p:stCondLst>
                            <p:childTnLst>
                              <p:par>
                                <p:cTn id="17" presetID="10" presetClass="entr" presetSubtype="0" fill="hold" nodeType="afterEffect">
                                  <p:stCondLst>
                                    <p:cond delay="1000"/>
                                  </p:stCondLst>
                                  <p:childTnLst>
                                    <p:set>
                                      <p:cBhvr>
                                        <p:cTn id="18" dur="1" fill="hold">
                                          <p:stCondLst>
                                            <p:cond delay="0"/>
                                          </p:stCondLst>
                                        </p:cTn>
                                        <p:tgtEl>
                                          <p:spTgt spid="94214"/>
                                        </p:tgtEl>
                                        <p:attrNameLst>
                                          <p:attrName>style.visibility</p:attrName>
                                        </p:attrNameLst>
                                      </p:cBhvr>
                                      <p:to>
                                        <p:strVal val="visible"/>
                                      </p:to>
                                    </p:set>
                                    <p:animEffect transition="in" filter="fade">
                                      <p:cBhvr>
                                        <p:cTn id="19" dur="500"/>
                                        <p:tgtEl>
                                          <p:spTgt spid="942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381000" y="1981200"/>
            <a:ext cx="8382000" cy="4800600"/>
          </a:xfrm>
          <a:prstGeom prst="rect">
            <a:avLst/>
          </a:prstGeom>
          <a:solidFill>
            <a:srgbClr val="FFFF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chemeClr val="tx1"/>
              </a:solidFill>
              <a:effectLst/>
              <a:latin typeface="Arial" charset="0"/>
            </a:endParaRPr>
          </a:p>
        </p:txBody>
      </p:sp>
      <p:sp>
        <p:nvSpPr>
          <p:cNvPr id="2" name="Title 1"/>
          <p:cNvSpPr>
            <a:spLocks noGrp="1"/>
          </p:cNvSpPr>
          <p:nvPr>
            <p:ph type="title"/>
          </p:nvPr>
        </p:nvSpPr>
        <p:spPr>
          <a:xfrm>
            <a:off x="1981200" y="609600"/>
            <a:ext cx="6400800" cy="1143000"/>
          </a:xfrm>
        </p:spPr>
        <p:txBody>
          <a:bodyPr/>
          <a:lstStyle/>
          <a:p>
            <a:r>
              <a:rPr lang="en-US" sz="3200" dirty="0" smtClean="0"/>
              <a:t>Simulated Regrowth: Site 93</a:t>
            </a:r>
            <a:endParaRPr lang="en-US" sz="3200" dirty="0"/>
          </a:p>
        </p:txBody>
      </p:sp>
      <p:graphicFrame>
        <p:nvGraphicFramePr>
          <p:cNvPr id="5" name="Chart 4"/>
          <p:cNvGraphicFramePr>
            <a:graphicFrameLocks/>
          </p:cNvGraphicFramePr>
          <p:nvPr>
            <p:extLst>
              <p:ext uri="{D42A27DB-BD31-4B8C-83A1-F6EECF244321}">
                <p14:modId xmlns:p14="http://schemas.microsoft.com/office/powerpoint/2010/main" val="1442416436"/>
              </p:ext>
            </p:extLst>
          </p:nvPr>
        </p:nvGraphicFramePr>
        <p:xfrm>
          <a:off x="1042988" y="4191000"/>
          <a:ext cx="3569140" cy="210026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a:graphicFrameLocks/>
          </p:cNvGraphicFramePr>
          <p:nvPr>
            <p:extLst>
              <p:ext uri="{D42A27DB-BD31-4B8C-83A1-F6EECF244321}">
                <p14:modId xmlns:p14="http://schemas.microsoft.com/office/powerpoint/2010/main" val="928907791"/>
              </p:ext>
            </p:extLst>
          </p:nvPr>
        </p:nvGraphicFramePr>
        <p:xfrm>
          <a:off x="5186680" y="2006600"/>
          <a:ext cx="3616960" cy="22606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Chart 19"/>
          <p:cNvGraphicFramePr>
            <a:graphicFrameLocks/>
          </p:cNvGraphicFramePr>
          <p:nvPr>
            <p:extLst>
              <p:ext uri="{D42A27DB-BD31-4B8C-83A1-F6EECF244321}">
                <p14:modId xmlns:p14="http://schemas.microsoft.com/office/powerpoint/2010/main" val="688720590"/>
              </p:ext>
            </p:extLst>
          </p:nvPr>
        </p:nvGraphicFramePr>
        <p:xfrm>
          <a:off x="1066800" y="2057400"/>
          <a:ext cx="3547403" cy="20574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7"/>
          <p:cNvGraphicFramePr>
            <a:graphicFrameLocks/>
          </p:cNvGraphicFramePr>
          <p:nvPr>
            <p:extLst>
              <p:ext uri="{D42A27DB-BD31-4B8C-83A1-F6EECF244321}">
                <p14:modId xmlns:p14="http://schemas.microsoft.com/office/powerpoint/2010/main" val="3306394253"/>
              </p:ext>
            </p:extLst>
          </p:nvPr>
        </p:nvGraphicFramePr>
        <p:xfrm>
          <a:off x="5222240" y="4267200"/>
          <a:ext cx="3616960" cy="2057400"/>
        </p:xfrm>
        <a:graphic>
          <a:graphicData uri="http://schemas.openxmlformats.org/drawingml/2006/chart">
            <c:chart xmlns:c="http://schemas.openxmlformats.org/drawingml/2006/chart" xmlns:r="http://schemas.openxmlformats.org/officeDocument/2006/relationships" r:id="rId5"/>
          </a:graphicData>
        </a:graphic>
      </p:graphicFrame>
      <p:sp>
        <p:nvSpPr>
          <p:cNvPr id="10" name="TextBox 9"/>
          <p:cNvSpPr txBox="1"/>
          <p:nvPr/>
        </p:nvSpPr>
        <p:spPr>
          <a:xfrm>
            <a:off x="2057400" y="4390171"/>
            <a:ext cx="1879041" cy="276999"/>
          </a:xfrm>
          <a:prstGeom prst="rect">
            <a:avLst/>
          </a:prstGeom>
          <a:noFill/>
        </p:spPr>
        <p:txBody>
          <a:bodyPr wrap="none" rtlCol="0">
            <a:spAutoFit/>
          </a:bodyPr>
          <a:lstStyle/>
          <a:p>
            <a:r>
              <a:rPr lang="en-US" sz="1200" dirty="0" smtClean="0"/>
              <a:t>Individuals per species</a:t>
            </a:r>
          </a:p>
        </p:txBody>
      </p:sp>
      <p:sp>
        <p:nvSpPr>
          <p:cNvPr id="11" name="TextBox 10"/>
          <p:cNvSpPr txBox="1"/>
          <p:nvPr/>
        </p:nvSpPr>
        <p:spPr>
          <a:xfrm>
            <a:off x="5810665" y="5420885"/>
            <a:ext cx="2686954" cy="461665"/>
          </a:xfrm>
          <a:prstGeom prst="rect">
            <a:avLst/>
          </a:prstGeom>
          <a:solidFill>
            <a:srgbClr val="FFFFCC"/>
          </a:solidFill>
        </p:spPr>
        <p:txBody>
          <a:bodyPr wrap="none" rtlCol="0">
            <a:spAutoFit/>
          </a:bodyPr>
          <a:lstStyle/>
          <a:p>
            <a:r>
              <a:rPr lang="en-US" sz="1200" dirty="0" smtClean="0"/>
              <a:t>Spectra of sizes of massive corals</a:t>
            </a:r>
          </a:p>
          <a:p>
            <a:pPr algn="ctr"/>
            <a:r>
              <a:rPr lang="en-US" sz="1200" dirty="0" smtClean="0"/>
              <a:t>( </a:t>
            </a:r>
            <a:r>
              <a:rPr lang="en-US" sz="1200" i="1" dirty="0" err="1" smtClean="0"/>
              <a:t>Porites</a:t>
            </a:r>
            <a:r>
              <a:rPr lang="en-US" sz="1200" i="1" dirty="0" smtClean="0"/>
              <a:t> </a:t>
            </a:r>
            <a:r>
              <a:rPr lang="en-US" sz="1200" i="1" dirty="0" err="1" smtClean="0"/>
              <a:t>lutea</a:t>
            </a:r>
            <a:r>
              <a:rPr lang="en-US" sz="1200" i="1" dirty="0" smtClean="0"/>
              <a:t> </a:t>
            </a:r>
            <a:r>
              <a:rPr lang="en-US" sz="1200" dirty="0" smtClean="0"/>
              <a:t>)</a:t>
            </a:r>
          </a:p>
        </p:txBody>
      </p:sp>
      <p:sp>
        <p:nvSpPr>
          <p:cNvPr id="12" name="TextBox 11"/>
          <p:cNvSpPr txBox="1"/>
          <p:nvPr/>
        </p:nvSpPr>
        <p:spPr>
          <a:xfrm>
            <a:off x="6096000" y="3200400"/>
            <a:ext cx="2116285" cy="276999"/>
          </a:xfrm>
          <a:prstGeom prst="rect">
            <a:avLst/>
          </a:prstGeom>
          <a:noFill/>
        </p:spPr>
        <p:txBody>
          <a:bodyPr wrap="none" rtlCol="0">
            <a:spAutoFit/>
          </a:bodyPr>
          <a:lstStyle/>
          <a:p>
            <a:r>
              <a:rPr lang="en-US" sz="1200" dirty="0" smtClean="0"/>
              <a:t>Spectra of refuge volumes</a:t>
            </a:r>
          </a:p>
        </p:txBody>
      </p:sp>
      <p:sp>
        <p:nvSpPr>
          <p:cNvPr id="13" name="TextBox 12"/>
          <p:cNvSpPr txBox="1"/>
          <p:nvPr/>
        </p:nvSpPr>
        <p:spPr>
          <a:xfrm>
            <a:off x="1567441" y="2362200"/>
            <a:ext cx="1404359" cy="276999"/>
          </a:xfrm>
          <a:prstGeom prst="rect">
            <a:avLst/>
          </a:prstGeom>
          <a:noFill/>
        </p:spPr>
        <p:txBody>
          <a:bodyPr wrap="none" rtlCol="0">
            <a:spAutoFit/>
          </a:bodyPr>
          <a:lstStyle/>
          <a:p>
            <a:r>
              <a:rPr lang="en-US" sz="1200" dirty="0" smtClean="0"/>
              <a:t>Total coral cover</a:t>
            </a:r>
          </a:p>
        </p:txBody>
      </p:sp>
      <p:sp>
        <p:nvSpPr>
          <p:cNvPr id="14" name="TextBox 13"/>
          <p:cNvSpPr txBox="1"/>
          <p:nvPr/>
        </p:nvSpPr>
        <p:spPr>
          <a:xfrm>
            <a:off x="3284898" y="6324600"/>
            <a:ext cx="2582502" cy="307777"/>
          </a:xfrm>
          <a:prstGeom prst="rect">
            <a:avLst/>
          </a:prstGeom>
          <a:noFill/>
        </p:spPr>
        <p:txBody>
          <a:bodyPr wrap="none" rtlCol="0">
            <a:spAutoFit/>
          </a:bodyPr>
          <a:lstStyle/>
          <a:p>
            <a:r>
              <a:rPr lang="en-US" sz="1400" dirty="0" smtClean="0"/>
              <a:t>Years of simulated regrowth</a:t>
            </a:r>
          </a:p>
        </p:txBody>
      </p:sp>
      <p:sp>
        <p:nvSpPr>
          <p:cNvPr id="15" name="TextBox 14"/>
          <p:cNvSpPr txBox="1"/>
          <p:nvPr/>
        </p:nvSpPr>
        <p:spPr>
          <a:xfrm rot="16200000">
            <a:off x="-302669" y="5104975"/>
            <a:ext cx="2132315" cy="276999"/>
          </a:xfrm>
          <a:prstGeom prst="rect">
            <a:avLst/>
          </a:prstGeom>
          <a:noFill/>
        </p:spPr>
        <p:txBody>
          <a:bodyPr wrap="none" rtlCol="0">
            <a:spAutoFit/>
          </a:bodyPr>
          <a:lstStyle/>
          <a:p>
            <a:r>
              <a:rPr lang="en-US" sz="1200" dirty="0" smtClean="0"/>
              <a:t>Manhattan Metric Distance</a:t>
            </a:r>
          </a:p>
        </p:txBody>
      </p:sp>
      <p:sp>
        <p:nvSpPr>
          <p:cNvPr id="16" name="Down Arrow 15"/>
          <p:cNvSpPr/>
          <p:nvPr/>
        </p:nvSpPr>
        <p:spPr bwMode="auto">
          <a:xfrm>
            <a:off x="6268720" y="4697948"/>
            <a:ext cx="152400" cy="255052"/>
          </a:xfrm>
          <a:prstGeom prst="downArrow">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p:txBody>
      </p:sp>
      <p:sp>
        <p:nvSpPr>
          <p:cNvPr id="17" name="Down Arrow 16"/>
          <p:cNvSpPr/>
          <p:nvPr/>
        </p:nvSpPr>
        <p:spPr bwMode="auto">
          <a:xfrm flipV="1">
            <a:off x="3200400" y="5293359"/>
            <a:ext cx="152400" cy="255052"/>
          </a:xfrm>
          <a:prstGeom prst="downArrow">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p:txBody>
      </p:sp>
      <p:sp>
        <p:nvSpPr>
          <p:cNvPr id="18" name="Down Arrow 17"/>
          <p:cNvSpPr/>
          <p:nvPr/>
        </p:nvSpPr>
        <p:spPr bwMode="auto">
          <a:xfrm>
            <a:off x="2242940" y="3021548"/>
            <a:ext cx="152400" cy="255052"/>
          </a:xfrm>
          <a:prstGeom prst="downArrow">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p:txBody>
      </p:sp>
      <p:sp>
        <p:nvSpPr>
          <p:cNvPr id="19" name="Down Arrow 18"/>
          <p:cNvSpPr/>
          <p:nvPr/>
        </p:nvSpPr>
        <p:spPr bwMode="auto">
          <a:xfrm>
            <a:off x="5791200" y="2669977"/>
            <a:ext cx="152400" cy="255052"/>
          </a:xfrm>
          <a:prstGeom prst="downArrow">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p:txBody>
      </p:sp>
      <p:sp>
        <p:nvSpPr>
          <p:cNvPr id="21" name="TextBox 20"/>
          <p:cNvSpPr txBox="1"/>
          <p:nvPr/>
        </p:nvSpPr>
        <p:spPr>
          <a:xfrm rot="16200000">
            <a:off x="-61551" y="2926172"/>
            <a:ext cx="1661032" cy="276999"/>
          </a:xfrm>
          <a:prstGeom prst="rect">
            <a:avLst/>
          </a:prstGeom>
          <a:noFill/>
        </p:spPr>
        <p:txBody>
          <a:bodyPr wrap="none" rtlCol="0">
            <a:spAutoFit/>
          </a:bodyPr>
          <a:lstStyle/>
          <a:p>
            <a:r>
              <a:rPr lang="en-US" sz="1200" dirty="0" smtClean="0"/>
              <a:t>Percent Coral Cover</a:t>
            </a:r>
          </a:p>
        </p:txBody>
      </p:sp>
      <p:sp>
        <p:nvSpPr>
          <p:cNvPr id="22" name="TextBox 21"/>
          <p:cNvSpPr txBox="1"/>
          <p:nvPr/>
        </p:nvSpPr>
        <p:spPr>
          <a:xfrm rot="16200000">
            <a:off x="3949142" y="4038817"/>
            <a:ext cx="2132315" cy="276999"/>
          </a:xfrm>
          <a:prstGeom prst="rect">
            <a:avLst/>
          </a:prstGeom>
          <a:noFill/>
        </p:spPr>
        <p:txBody>
          <a:bodyPr wrap="none" rtlCol="0">
            <a:spAutoFit/>
          </a:bodyPr>
          <a:lstStyle/>
          <a:p>
            <a:r>
              <a:rPr lang="en-US" sz="1200" dirty="0" smtClean="0"/>
              <a:t>Manhattan Metric Distance</a:t>
            </a:r>
          </a:p>
        </p:txBody>
      </p:sp>
      <p:sp>
        <p:nvSpPr>
          <p:cNvPr id="23" name="Down Arrow 22"/>
          <p:cNvSpPr/>
          <p:nvPr/>
        </p:nvSpPr>
        <p:spPr bwMode="auto">
          <a:xfrm flipV="1">
            <a:off x="2057400" y="5190707"/>
            <a:ext cx="152400" cy="255052"/>
          </a:xfrm>
          <a:prstGeom prst="downArrow">
            <a:avLst/>
          </a:prstGeom>
          <a:solidFill>
            <a:schemeClr val="accent6">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917247996"/>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 </a:t>
            </a:r>
            <a:r>
              <a:rPr lang="en-US" dirty="0"/>
              <a:t>I</a:t>
            </a:r>
          </a:p>
        </p:txBody>
      </p:sp>
      <p:sp>
        <p:nvSpPr>
          <p:cNvPr id="3" name="Content Placeholder 2"/>
          <p:cNvSpPr>
            <a:spLocks noGrp="1"/>
          </p:cNvSpPr>
          <p:nvPr>
            <p:ph idx="1"/>
          </p:nvPr>
        </p:nvSpPr>
        <p:spPr>
          <a:xfrm>
            <a:off x="685800" y="2438400"/>
            <a:ext cx="7772400" cy="3810000"/>
          </a:xfrm>
        </p:spPr>
        <p:txBody>
          <a:bodyPr/>
          <a:lstStyle/>
          <a:p>
            <a:r>
              <a:rPr lang="en-US" sz="2000" dirty="0" smtClean="0"/>
              <a:t>Refuge volume is an important metric for quantifying ecosystem function.</a:t>
            </a:r>
          </a:p>
          <a:p>
            <a:r>
              <a:rPr lang="en-US" sz="2000" dirty="0" smtClean="0"/>
              <a:t>It can be associated with corals, other habitat structuring benthos, and the substrate itself.</a:t>
            </a:r>
          </a:p>
          <a:p>
            <a:r>
              <a:rPr lang="en-US" sz="2000" dirty="0" smtClean="0"/>
              <a:t>It is not necessarily well correlated with coral cover or surface area indices.</a:t>
            </a:r>
          </a:p>
          <a:p>
            <a:r>
              <a:rPr lang="en-US" sz="2000" dirty="0" smtClean="0"/>
              <a:t>Estimation procedures still require improvements from field and laboratory measurements.</a:t>
            </a:r>
            <a:endParaRPr lang="en-US" sz="2000" dirty="0"/>
          </a:p>
        </p:txBody>
      </p:sp>
    </p:spTree>
    <p:extLst>
      <p:ext uri="{BB962C8B-B14F-4D97-AF65-F5344CB8AC3E}">
        <p14:creationId xmlns:p14="http://schemas.microsoft.com/office/powerpoint/2010/main" val="4075217962"/>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 II</a:t>
            </a:r>
            <a:endParaRPr lang="en-US" dirty="0"/>
          </a:p>
        </p:txBody>
      </p:sp>
      <p:sp>
        <p:nvSpPr>
          <p:cNvPr id="3" name="Content Placeholder 2"/>
          <p:cNvSpPr>
            <a:spLocks noGrp="1"/>
          </p:cNvSpPr>
          <p:nvPr>
            <p:ph idx="1"/>
          </p:nvPr>
        </p:nvSpPr>
        <p:spPr>
          <a:xfrm>
            <a:off x="685800" y="2286000"/>
            <a:ext cx="7772400" cy="3962400"/>
          </a:xfrm>
        </p:spPr>
        <p:txBody>
          <a:bodyPr/>
          <a:lstStyle/>
          <a:p>
            <a:r>
              <a:rPr lang="en-US" sz="1800" dirty="0" err="1" smtClean="0"/>
              <a:t>DigiReef</a:t>
            </a:r>
            <a:r>
              <a:rPr lang="en-US" sz="1800" dirty="0" smtClean="0"/>
              <a:t> simulation can improve the basis for the determination of compensatory requirements in mitigation cases.</a:t>
            </a:r>
          </a:p>
          <a:p>
            <a:r>
              <a:rPr lang="en-US" sz="1800" dirty="0" smtClean="0"/>
              <a:t>Coral mortality and recruitment can be roughly approximated via fishery analytical methods.</a:t>
            </a:r>
            <a:endParaRPr lang="en-US" sz="1800" dirty="0" smtClean="0"/>
          </a:p>
          <a:p>
            <a:r>
              <a:rPr lang="en-US" sz="1800" dirty="0" smtClean="0"/>
              <a:t>For one particular site, the original coral cover and size spectra of massive corals was optimally achieved, and community structure was nearly optimally achieved, within 40 years.</a:t>
            </a:r>
          </a:p>
          <a:p>
            <a:r>
              <a:rPr lang="en-US" sz="1800" dirty="0" smtClean="0"/>
              <a:t>The spectrum of available refuge volumes was replicated within 8 years, because most was due to small branching and foliose coral colonies. These results will vary in different coral communities. </a:t>
            </a:r>
          </a:p>
          <a:p>
            <a:endParaRPr lang="en-US" dirty="0"/>
          </a:p>
        </p:txBody>
      </p:sp>
    </p:spTree>
    <p:extLst>
      <p:ext uri="{BB962C8B-B14F-4D97-AF65-F5344CB8AC3E}">
        <p14:creationId xmlns:p14="http://schemas.microsoft.com/office/powerpoint/2010/main" val="3486456270"/>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3" name="Content Placeholder 2"/>
          <p:cNvSpPr>
            <a:spLocks noGrp="1"/>
          </p:cNvSpPr>
          <p:nvPr>
            <p:ph idx="1"/>
          </p:nvPr>
        </p:nvSpPr>
        <p:spPr/>
        <p:txBody>
          <a:bodyPr/>
          <a:lstStyle/>
          <a:p>
            <a:pPr marL="0" indent="0">
              <a:buNone/>
            </a:pPr>
            <a:r>
              <a:rPr lang="en-US" dirty="0" smtClean="0"/>
              <a:t>Our thanks to:</a:t>
            </a:r>
          </a:p>
          <a:p>
            <a:pPr lvl="1"/>
            <a:r>
              <a:rPr lang="en-US" dirty="0" smtClean="0"/>
              <a:t>Deborah Shafer and others at the US Army Corps of Engineers, Engineer Research and Development Center.</a:t>
            </a:r>
          </a:p>
          <a:p>
            <a:pPr lvl="1"/>
            <a:r>
              <a:rPr lang="en-US" dirty="0" smtClean="0"/>
              <a:t>US Navy, NOAA, US EPA, Gov. Guam, others, especially Steve </a:t>
            </a:r>
            <a:r>
              <a:rPr lang="en-US" dirty="0" err="1" smtClean="0"/>
              <a:t>Kolinski</a:t>
            </a:r>
            <a:endParaRPr lang="en-US" dirty="0" smtClean="0"/>
          </a:p>
          <a:p>
            <a:pPr lvl="1"/>
            <a:r>
              <a:rPr lang="en-US" dirty="0" smtClean="0"/>
              <a:t>HDR-EOC and CSA International Consultancy Firms</a:t>
            </a:r>
          </a:p>
          <a:p>
            <a:pPr lvl="1"/>
            <a:r>
              <a:rPr lang="en-US" dirty="0" smtClean="0"/>
              <a:t>Dr. </a:t>
            </a:r>
            <a:r>
              <a:rPr lang="en-US" dirty="0" err="1" smtClean="0"/>
              <a:t>Yimnang</a:t>
            </a:r>
            <a:r>
              <a:rPr lang="en-US" dirty="0" smtClean="0"/>
              <a:t> </a:t>
            </a:r>
            <a:r>
              <a:rPr lang="en-US" dirty="0" err="1" smtClean="0"/>
              <a:t>Golbuu</a:t>
            </a:r>
            <a:r>
              <a:rPr lang="en-US" dirty="0" smtClean="0"/>
              <a:t> and others for field work</a:t>
            </a:r>
          </a:p>
          <a:p>
            <a:pPr lvl="1"/>
            <a:endParaRPr lang="en-US" dirty="0">
              <a:solidFill>
                <a:srgbClr val="FF0000"/>
              </a:solidFill>
            </a:endParaRPr>
          </a:p>
        </p:txBody>
      </p:sp>
    </p:spTree>
    <p:extLst>
      <p:ext uri="{BB962C8B-B14F-4D97-AF65-F5344CB8AC3E}">
        <p14:creationId xmlns:p14="http://schemas.microsoft.com/office/powerpoint/2010/main" val="4109717991"/>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2" name="Object 3"/>
          <p:cNvGraphicFramePr>
            <a:graphicFrameLocks noChangeAspect="1"/>
          </p:cNvGraphicFramePr>
          <p:nvPr/>
        </p:nvGraphicFramePr>
        <p:xfrm>
          <a:off x="-60325" y="571500"/>
          <a:ext cx="9204325" cy="5753100"/>
        </p:xfrm>
        <a:graphic>
          <a:graphicData uri="http://schemas.openxmlformats.org/presentationml/2006/ole">
            <mc:AlternateContent xmlns:mc="http://schemas.openxmlformats.org/markup-compatibility/2006">
              <mc:Choice xmlns:v="urn:schemas-microsoft-com:vml" Requires="v">
                <p:oleObj spid="_x0000_s40985" name="PHOTO-PAINT" r:id="rId4" imgW="16253968" imgH="10158730" progId="CorelPHOTOPAINT.Image.15">
                  <p:embed/>
                </p:oleObj>
              </mc:Choice>
              <mc:Fallback>
                <p:oleObj name="PHOTO-PAINT" r:id="rId4" imgW="16253968" imgH="10158730" progId="CorelPHOTOPAINT.Image.15">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325" y="571500"/>
                        <a:ext cx="9204325" cy="575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2" name="Group 3"/>
          <p:cNvGrpSpPr>
            <a:grpSpLocks/>
          </p:cNvGrpSpPr>
          <p:nvPr/>
        </p:nvGrpSpPr>
        <p:grpSpPr bwMode="auto">
          <a:xfrm rot="215298">
            <a:off x="6227763" y="746125"/>
            <a:ext cx="1965325" cy="1816100"/>
            <a:chOff x="1448" y="-802"/>
            <a:chExt cx="2256" cy="2193"/>
          </a:xfrm>
        </p:grpSpPr>
        <p:sp>
          <p:nvSpPr>
            <p:cNvPr id="40964" name="AutoShape 4"/>
            <p:cNvSpPr>
              <a:spLocks noChangeArrowheads="1"/>
            </p:cNvSpPr>
            <p:nvPr/>
          </p:nvSpPr>
          <p:spPr bwMode="auto">
            <a:xfrm rot="2611777">
              <a:off x="1448" y="-802"/>
              <a:ext cx="2256" cy="2193"/>
            </a:xfrm>
            <a:prstGeom prst="cloudCallout">
              <a:avLst>
                <a:gd name="adj1" fmla="val -14718"/>
                <a:gd name="adj2" fmla="val 102560"/>
              </a:avLst>
            </a:prstGeom>
            <a:solidFill>
              <a:schemeClr val="tx1"/>
            </a:solidFill>
            <a:ln w="38100">
              <a:solidFill>
                <a:srgbClr val="000080"/>
              </a:solidFill>
              <a:round/>
              <a:headEnd/>
              <a:tailEnd/>
            </a:ln>
          </p:spPr>
          <p:txBody>
            <a:bodyPr anchor="ctr"/>
            <a:lstStyle/>
            <a:p>
              <a:pPr algn="ctr" eaLnBrk="0" hangingPunct="0"/>
              <a:endParaRPr lang="en-US">
                <a:latin typeface="Times New Roman" pitchFamily="18" charset="0"/>
              </a:endParaRPr>
            </a:p>
          </p:txBody>
        </p:sp>
        <p:sp>
          <p:nvSpPr>
            <p:cNvPr id="40965" name="Text Box 5"/>
            <p:cNvSpPr txBox="1">
              <a:spLocks noChangeArrowheads="1"/>
            </p:cNvSpPr>
            <p:nvPr/>
          </p:nvSpPr>
          <p:spPr bwMode="auto">
            <a:xfrm rot="-215298">
              <a:off x="1599" y="-50"/>
              <a:ext cx="2074" cy="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b="1">
                  <a:solidFill>
                    <a:schemeClr val="tx1"/>
                  </a:solidFill>
                  <a:latin typeface="Arial" charset="0"/>
                  <a:cs typeface="Arial" charset="0"/>
                </a:defRPr>
              </a:lvl1pPr>
              <a:lvl2pPr marL="742950" indent="-285750" eaLnBrk="0" hangingPunct="0">
                <a:defRPr sz="2400" b="1">
                  <a:solidFill>
                    <a:schemeClr val="tx1"/>
                  </a:solidFill>
                  <a:latin typeface="Arial" charset="0"/>
                  <a:cs typeface="Arial" charset="0"/>
                </a:defRPr>
              </a:lvl2pPr>
              <a:lvl3pPr marL="1143000" indent="-228600" eaLnBrk="0" hangingPunct="0">
                <a:defRPr sz="2400" b="1">
                  <a:solidFill>
                    <a:schemeClr val="tx1"/>
                  </a:solidFill>
                  <a:latin typeface="Arial" charset="0"/>
                  <a:cs typeface="Arial" charset="0"/>
                </a:defRPr>
              </a:lvl3pPr>
              <a:lvl4pPr marL="1600200" indent="-228600" eaLnBrk="0" hangingPunct="0">
                <a:defRPr sz="2400" b="1">
                  <a:solidFill>
                    <a:schemeClr val="tx1"/>
                  </a:solidFill>
                  <a:latin typeface="Arial" charset="0"/>
                  <a:cs typeface="Arial" charset="0"/>
                </a:defRPr>
              </a:lvl4pPr>
              <a:lvl5pPr marL="2057400" indent="-228600" eaLnBrk="0" hangingPunct="0">
                <a:defRPr sz="2400" b="1">
                  <a:solidFill>
                    <a:schemeClr val="tx1"/>
                  </a:solidFill>
                  <a:latin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cs typeface="Arial" charset="0"/>
                </a:defRPr>
              </a:lvl9pPr>
            </a:lstStyle>
            <a:p>
              <a:r>
                <a:rPr lang="en-US">
                  <a:solidFill>
                    <a:schemeClr val="bg1"/>
                  </a:solidFill>
                </a:rPr>
                <a:t>Thank you.</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200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9814</TotalTime>
  <Words>995</Words>
  <Application>Microsoft Office PowerPoint</Application>
  <PresentationFormat>On-screen Show (4:3)</PresentationFormat>
  <Paragraphs>345</Paragraphs>
  <Slides>20</Slides>
  <Notes>3</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2</vt:i4>
      </vt:variant>
      <vt:variant>
        <vt:lpstr>Slide Titles</vt:lpstr>
      </vt:variant>
      <vt:variant>
        <vt:i4>20</vt:i4>
      </vt:variant>
    </vt:vector>
  </HeadingPairs>
  <TitlesOfParts>
    <vt:vector size="27" baseType="lpstr">
      <vt:lpstr>Arial</vt:lpstr>
      <vt:lpstr>CommonBullets</vt:lpstr>
      <vt:lpstr>Times New Roman</vt:lpstr>
      <vt:lpstr>MS PGothic</vt:lpstr>
      <vt:lpstr>Default Design</vt:lpstr>
      <vt:lpstr>CorelDRAW</vt:lpstr>
      <vt:lpstr>Corel PHOTO-PAINT X5 Image</vt:lpstr>
      <vt:lpstr> Provision of Refuge Volume  by Corals and Simulation-Based  Habitat Equivalency Analysis </vt:lpstr>
      <vt:lpstr>Refuge Volume</vt:lpstr>
      <vt:lpstr>Requirements for Refuge Volume Estimations</vt:lpstr>
      <vt:lpstr>Basic Shape Formulas</vt:lpstr>
      <vt:lpstr>PowerPoint Presentation</vt:lpstr>
      <vt:lpstr>Application of Refuge Volume Estimation</vt:lpstr>
      <vt:lpstr>PowerPoint Presentation</vt:lpstr>
      <vt:lpstr>DigiReef for Habitat Equivalency Analysis</vt:lpstr>
      <vt:lpstr>Problems with Assuming Linear Recovery</vt:lpstr>
      <vt:lpstr>Simulation Parameters</vt:lpstr>
      <vt:lpstr>Estimating Rates of Mortality</vt:lpstr>
      <vt:lpstr>Estimating Rates of Mortality</vt:lpstr>
      <vt:lpstr>Estimating Annual Recruitment</vt:lpstr>
      <vt:lpstr>DigiReef Inputs: Site 93</vt:lpstr>
      <vt:lpstr>PowerPoint Presentation</vt:lpstr>
      <vt:lpstr>Simulated Regrowth: Site 93</vt:lpstr>
      <vt:lpstr>Conclusions I</vt:lpstr>
      <vt:lpstr>Conclusions II</vt:lpstr>
      <vt:lpstr>Acknowledgements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Reversing the Tide of  Coral Reef Degradation</dc:title>
  <dc:creator>John McManus</dc:creator>
  <cp:lastModifiedBy>John</cp:lastModifiedBy>
  <cp:revision>358</cp:revision>
  <dcterms:created xsi:type="dcterms:W3CDTF">2002-05-06T00:07:02Z</dcterms:created>
  <dcterms:modified xsi:type="dcterms:W3CDTF">2012-07-08T02:30:24Z</dcterms:modified>
</cp:coreProperties>
</file>